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3" r:id="rId8"/>
    <p:sldId id="262" r:id="rId9"/>
    <p:sldId id="264" r:id="rId10"/>
    <p:sldId id="265" r:id="rId11"/>
    <p:sldId id="267" r:id="rId12"/>
    <p:sldId id="268" r:id="rId13"/>
    <p:sldId id="269" r:id="rId14"/>
    <p:sldId id="271" r:id="rId15"/>
    <p:sldId id="270"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23"/>
    <p:restoredTop sz="96327"/>
  </p:normalViewPr>
  <p:slideViewPr>
    <p:cSldViewPr snapToGrid="0">
      <p:cViewPr varScale="1">
        <p:scale>
          <a:sx n="126" d="100"/>
          <a:sy n="126" d="100"/>
        </p:scale>
        <p:origin x="232" y="4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70EE52-05CE-B74D-B283-95C38F4FDA03}" type="datetimeFigureOut">
              <a:rPr kumimoji="1" lang="zh-CN" altLang="en-US" smtClean="0"/>
              <a:t>2023/8/18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984380-FB83-884C-9D0D-023EC1BBF07E}" type="slidenum">
              <a:rPr kumimoji="1" lang="zh-CN" altLang="en-US" smtClean="0"/>
              <a:t>‹#›</a:t>
            </a:fld>
            <a:endParaRPr kumimoji="1" lang="zh-CN" altLang="en-US"/>
          </a:p>
        </p:txBody>
      </p:sp>
    </p:spTree>
    <p:extLst>
      <p:ext uri="{BB962C8B-B14F-4D97-AF65-F5344CB8AC3E}">
        <p14:creationId xmlns:p14="http://schemas.microsoft.com/office/powerpoint/2010/main" val="2170515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D286E8-F553-C0B8-CC7C-FD670C1CD57E}"/>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3BEAB28B-9C5A-26EA-D931-3F4B45DB0F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86289BCC-A8C5-9680-E8E7-646022FC8079}"/>
              </a:ext>
            </a:extLst>
          </p:cNvPr>
          <p:cNvSpPr>
            <a:spLocks noGrp="1"/>
          </p:cNvSpPr>
          <p:nvPr>
            <p:ph type="dt" sz="half" idx="10"/>
          </p:nvPr>
        </p:nvSpPr>
        <p:spPr/>
        <p:txBody>
          <a:bodyPr/>
          <a:lstStyle/>
          <a:p>
            <a:fld id="{50EB42F3-8818-2445-A4D3-BDA099EDBA7D}" type="datetimeFigureOut">
              <a:rPr kumimoji="1" lang="zh-CN" altLang="en-US" smtClean="0"/>
              <a:t>2023/8/18</a:t>
            </a:fld>
            <a:endParaRPr kumimoji="1" lang="zh-CN" altLang="en-US"/>
          </a:p>
        </p:txBody>
      </p:sp>
      <p:sp>
        <p:nvSpPr>
          <p:cNvPr id="5" name="页脚占位符 4">
            <a:extLst>
              <a:ext uri="{FF2B5EF4-FFF2-40B4-BE49-F238E27FC236}">
                <a16:creationId xmlns:a16="http://schemas.microsoft.com/office/drawing/2014/main" id="{FCE89CC4-29A3-579A-4077-DC80A90CD2B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F07B2227-9EF6-B1EC-CCA7-E498DCF85A3B}"/>
              </a:ext>
            </a:extLst>
          </p:cNvPr>
          <p:cNvSpPr>
            <a:spLocks noGrp="1"/>
          </p:cNvSpPr>
          <p:nvPr>
            <p:ph type="sldNum" sz="quarter" idx="12"/>
          </p:nvPr>
        </p:nvSpPr>
        <p:spPr/>
        <p:txBody>
          <a:bodyPr/>
          <a:lstStyle/>
          <a:p>
            <a:fld id="{C13879DC-3590-754E-8D47-F5707F96189B}" type="slidenum">
              <a:rPr kumimoji="1" lang="zh-CN" altLang="en-US" smtClean="0"/>
              <a:t>‹#›</a:t>
            </a:fld>
            <a:endParaRPr kumimoji="1" lang="zh-CN" altLang="en-US"/>
          </a:p>
        </p:txBody>
      </p:sp>
    </p:spTree>
    <p:extLst>
      <p:ext uri="{BB962C8B-B14F-4D97-AF65-F5344CB8AC3E}">
        <p14:creationId xmlns:p14="http://schemas.microsoft.com/office/powerpoint/2010/main" val="1135130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C67EE6-C2B4-EC02-336A-51B9CBBFC54E}"/>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0109ABB-216D-2BDE-165D-8EC8DCAD033C}"/>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3C4216E-AC4D-0FB4-90AA-149EE647976E}"/>
              </a:ext>
            </a:extLst>
          </p:cNvPr>
          <p:cNvSpPr>
            <a:spLocks noGrp="1"/>
          </p:cNvSpPr>
          <p:nvPr>
            <p:ph type="dt" sz="half" idx="10"/>
          </p:nvPr>
        </p:nvSpPr>
        <p:spPr/>
        <p:txBody>
          <a:bodyPr/>
          <a:lstStyle/>
          <a:p>
            <a:fld id="{50EB42F3-8818-2445-A4D3-BDA099EDBA7D}" type="datetimeFigureOut">
              <a:rPr kumimoji="1" lang="zh-CN" altLang="en-US" smtClean="0"/>
              <a:t>2023/8/18</a:t>
            </a:fld>
            <a:endParaRPr kumimoji="1" lang="zh-CN" altLang="en-US"/>
          </a:p>
        </p:txBody>
      </p:sp>
      <p:sp>
        <p:nvSpPr>
          <p:cNvPr id="5" name="页脚占位符 4">
            <a:extLst>
              <a:ext uri="{FF2B5EF4-FFF2-40B4-BE49-F238E27FC236}">
                <a16:creationId xmlns:a16="http://schemas.microsoft.com/office/drawing/2014/main" id="{C3D2E916-A3AE-D194-583D-4328C3184E9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C4DCB92-9B0B-0B0D-A2F0-3AC77D89DD01}"/>
              </a:ext>
            </a:extLst>
          </p:cNvPr>
          <p:cNvSpPr>
            <a:spLocks noGrp="1"/>
          </p:cNvSpPr>
          <p:nvPr>
            <p:ph type="sldNum" sz="quarter" idx="12"/>
          </p:nvPr>
        </p:nvSpPr>
        <p:spPr/>
        <p:txBody>
          <a:bodyPr/>
          <a:lstStyle/>
          <a:p>
            <a:fld id="{C13879DC-3590-754E-8D47-F5707F96189B}" type="slidenum">
              <a:rPr kumimoji="1" lang="zh-CN" altLang="en-US" smtClean="0"/>
              <a:t>‹#›</a:t>
            </a:fld>
            <a:endParaRPr kumimoji="1" lang="zh-CN" altLang="en-US"/>
          </a:p>
        </p:txBody>
      </p:sp>
    </p:spTree>
    <p:extLst>
      <p:ext uri="{BB962C8B-B14F-4D97-AF65-F5344CB8AC3E}">
        <p14:creationId xmlns:p14="http://schemas.microsoft.com/office/powerpoint/2010/main" val="2752495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1D48312-54B2-1A58-CA5A-0C24EC8FD68D}"/>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3DABBCB5-EEE9-1353-AD64-C8914A0A95D5}"/>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3E06BDC-E61B-EE10-8500-BB4EE9DE16D1}"/>
              </a:ext>
            </a:extLst>
          </p:cNvPr>
          <p:cNvSpPr>
            <a:spLocks noGrp="1"/>
          </p:cNvSpPr>
          <p:nvPr>
            <p:ph type="dt" sz="half" idx="10"/>
          </p:nvPr>
        </p:nvSpPr>
        <p:spPr/>
        <p:txBody>
          <a:bodyPr/>
          <a:lstStyle/>
          <a:p>
            <a:fld id="{50EB42F3-8818-2445-A4D3-BDA099EDBA7D}" type="datetimeFigureOut">
              <a:rPr kumimoji="1" lang="zh-CN" altLang="en-US" smtClean="0"/>
              <a:t>2023/8/18</a:t>
            </a:fld>
            <a:endParaRPr kumimoji="1" lang="zh-CN" altLang="en-US"/>
          </a:p>
        </p:txBody>
      </p:sp>
      <p:sp>
        <p:nvSpPr>
          <p:cNvPr id="5" name="页脚占位符 4">
            <a:extLst>
              <a:ext uri="{FF2B5EF4-FFF2-40B4-BE49-F238E27FC236}">
                <a16:creationId xmlns:a16="http://schemas.microsoft.com/office/drawing/2014/main" id="{C8CDA197-3866-AC0C-71C9-78C9AABE594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EC9677B-6D40-FB5E-6FAD-EDB04F31BE10}"/>
              </a:ext>
            </a:extLst>
          </p:cNvPr>
          <p:cNvSpPr>
            <a:spLocks noGrp="1"/>
          </p:cNvSpPr>
          <p:nvPr>
            <p:ph type="sldNum" sz="quarter" idx="12"/>
          </p:nvPr>
        </p:nvSpPr>
        <p:spPr/>
        <p:txBody>
          <a:bodyPr/>
          <a:lstStyle/>
          <a:p>
            <a:fld id="{C13879DC-3590-754E-8D47-F5707F96189B}" type="slidenum">
              <a:rPr kumimoji="1" lang="zh-CN" altLang="en-US" smtClean="0"/>
              <a:t>‹#›</a:t>
            </a:fld>
            <a:endParaRPr kumimoji="1" lang="zh-CN" altLang="en-US"/>
          </a:p>
        </p:txBody>
      </p:sp>
    </p:spTree>
    <p:extLst>
      <p:ext uri="{BB962C8B-B14F-4D97-AF65-F5344CB8AC3E}">
        <p14:creationId xmlns:p14="http://schemas.microsoft.com/office/powerpoint/2010/main" val="2304925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8C60CC-2633-FE5E-9162-8FCF725065AE}"/>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2B7A04F1-EF14-9FE1-D774-16D96DED0CD7}"/>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555A81F-1D22-5D43-520F-26B9A7775F6B}"/>
              </a:ext>
            </a:extLst>
          </p:cNvPr>
          <p:cNvSpPr>
            <a:spLocks noGrp="1"/>
          </p:cNvSpPr>
          <p:nvPr>
            <p:ph type="dt" sz="half" idx="10"/>
          </p:nvPr>
        </p:nvSpPr>
        <p:spPr/>
        <p:txBody>
          <a:bodyPr/>
          <a:lstStyle/>
          <a:p>
            <a:fld id="{50EB42F3-8818-2445-A4D3-BDA099EDBA7D}" type="datetimeFigureOut">
              <a:rPr kumimoji="1" lang="zh-CN" altLang="en-US" smtClean="0"/>
              <a:t>2023/8/18</a:t>
            </a:fld>
            <a:endParaRPr kumimoji="1" lang="zh-CN" altLang="en-US"/>
          </a:p>
        </p:txBody>
      </p:sp>
      <p:sp>
        <p:nvSpPr>
          <p:cNvPr id="5" name="页脚占位符 4">
            <a:extLst>
              <a:ext uri="{FF2B5EF4-FFF2-40B4-BE49-F238E27FC236}">
                <a16:creationId xmlns:a16="http://schemas.microsoft.com/office/drawing/2014/main" id="{6CAF6207-2322-11DD-EEEC-C57F7C0FF16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A305787-A25C-1055-405B-26D186F4F201}"/>
              </a:ext>
            </a:extLst>
          </p:cNvPr>
          <p:cNvSpPr>
            <a:spLocks noGrp="1"/>
          </p:cNvSpPr>
          <p:nvPr>
            <p:ph type="sldNum" sz="quarter" idx="12"/>
          </p:nvPr>
        </p:nvSpPr>
        <p:spPr/>
        <p:txBody>
          <a:bodyPr/>
          <a:lstStyle/>
          <a:p>
            <a:fld id="{C13879DC-3590-754E-8D47-F5707F96189B}" type="slidenum">
              <a:rPr kumimoji="1" lang="zh-CN" altLang="en-US" smtClean="0"/>
              <a:t>‹#›</a:t>
            </a:fld>
            <a:endParaRPr kumimoji="1" lang="zh-CN" altLang="en-US"/>
          </a:p>
        </p:txBody>
      </p:sp>
    </p:spTree>
    <p:extLst>
      <p:ext uri="{BB962C8B-B14F-4D97-AF65-F5344CB8AC3E}">
        <p14:creationId xmlns:p14="http://schemas.microsoft.com/office/powerpoint/2010/main" val="3912460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01F4F3-B444-4BB4-BA6F-39DAC3FE9F93}"/>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B488E706-9175-840E-37D8-7C429070D1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926E1882-9038-0F67-BFB3-8FF996B07076}"/>
              </a:ext>
            </a:extLst>
          </p:cNvPr>
          <p:cNvSpPr>
            <a:spLocks noGrp="1"/>
          </p:cNvSpPr>
          <p:nvPr>
            <p:ph type="dt" sz="half" idx="10"/>
          </p:nvPr>
        </p:nvSpPr>
        <p:spPr/>
        <p:txBody>
          <a:bodyPr/>
          <a:lstStyle/>
          <a:p>
            <a:fld id="{50EB42F3-8818-2445-A4D3-BDA099EDBA7D}" type="datetimeFigureOut">
              <a:rPr kumimoji="1" lang="zh-CN" altLang="en-US" smtClean="0"/>
              <a:t>2023/8/18</a:t>
            </a:fld>
            <a:endParaRPr kumimoji="1" lang="zh-CN" altLang="en-US"/>
          </a:p>
        </p:txBody>
      </p:sp>
      <p:sp>
        <p:nvSpPr>
          <p:cNvPr id="5" name="页脚占位符 4">
            <a:extLst>
              <a:ext uri="{FF2B5EF4-FFF2-40B4-BE49-F238E27FC236}">
                <a16:creationId xmlns:a16="http://schemas.microsoft.com/office/drawing/2014/main" id="{07D39F95-9F22-0BC1-F1CC-4A516915CCE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24A2146-E8DE-6ECE-FC89-05498577E10C}"/>
              </a:ext>
            </a:extLst>
          </p:cNvPr>
          <p:cNvSpPr>
            <a:spLocks noGrp="1"/>
          </p:cNvSpPr>
          <p:nvPr>
            <p:ph type="sldNum" sz="quarter" idx="12"/>
          </p:nvPr>
        </p:nvSpPr>
        <p:spPr/>
        <p:txBody>
          <a:bodyPr/>
          <a:lstStyle/>
          <a:p>
            <a:fld id="{C13879DC-3590-754E-8D47-F5707F96189B}" type="slidenum">
              <a:rPr kumimoji="1" lang="zh-CN" altLang="en-US" smtClean="0"/>
              <a:t>‹#›</a:t>
            </a:fld>
            <a:endParaRPr kumimoji="1" lang="zh-CN" altLang="en-US"/>
          </a:p>
        </p:txBody>
      </p:sp>
    </p:spTree>
    <p:extLst>
      <p:ext uri="{BB962C8B-B14F-4D97-AF65-F5344CB8AC3E}">
        <p14:creationId xmlns:p14="http://schemas.microsoft.com/office/powerpoint/2010/main" val="3773715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D73993-EACD-6DEE-ECFB-3DED72215CAE}"/>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C96B6A3A-52BC-2EF1-30D5-0001F3DB6AF5}"/>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D84634AF-BD16-138B-CF9A-6E6A4883F652}"/>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783BE04E-E2E6-196A-5CD8-6C522EF3D06E}"/>
              </a:ext>
            </a:extLst>
          </p:cNvPr>
          <p:cNvSpPr>
            <a:spLocks noGrp="1"/>
          </p:cNvSpPr>
          <p:nvPr>
            <p:ph type="dt" sz="half" idx="10"/>
          </p:nvPr>
        </p:nvSpPr>
        <p:spPr/>
        <p:txBody>
          <a:bodyPr/>
          <a:lstStyle/>
          <a:p>
            <a:fld id="{50EB42F3-8818-2445-A4D3-BDA099EDBA7D}" type="datetimeFigureOut">
              <a:rPr kumimoji="1" lang="zh-CN" altLang="en-US" smtClean="0"/>
              <a:t>2023/8/18</a:t>
            </a:fld>
            <a:endParaRPr kumimoji="1" lang="zh-CN" altLang="en-US"/>
          </a:p>
        </p:txBody>
      </p:sp>
      <p:sp>
        <p:nvSpPr>
          <p:cNvPr id="6" name="页脚占位符 5">
            <a:extLst>
              <a:ext uri="{FF2B5EF4-FFF2-40B4-BE49-F238E27FC236}">
                <a16:creationId xmlns:a16="http://schemas.microsoft.com/office/drawing/2014/main" id="{71BA40A8-DC49-17D9-4D21-C1F16238C79D}"/>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5D709A72-5F54-5EF8-C3AB-96805FD62D99}"/>
              </a:ext>
            </a:extLst>
          </p:cNvPr>
          <p:cNvSpPr>
            <a:spLocks noGrp="1"/>
          </p:cNvSpPr>
          <p:nvPr>
            <p:ph type="sldNum" sz="quarter" idx="12"/>
          </p:nvPr>
        </p:nvSpPr>
        <p:spPr/>
        <p:txBody>
          <a:bodyPr/>
          <a:lstStyle/>
          <a:p>
            <a:fld id="{C13879DC-3590-754E-8D47-F5707F96189B}" type="slidenum">
              <a:rPr kumimoji="1" lang="zh-CN" altLang="en-US" smtClean="0"/>
              <a:t>‹#›</a:t>
            </a:fld>
            <a:endParaRPr kumimoji="1" lang="zh-CN" altLang="en-US"/>
          </a:p>
        </p:txBody>
      </p:sp>
    </p:spTree>
    <p:extLst>
      <p:ext uri="{BB962C8B-B14F-4D97-AF65-F5344CB8AC3E}">
        <p14:creationId xmlns:p14="http://schemas.microsoft.com/office/powerpoint/2010/main" val="1072232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48DE5E-0192-CE66-AEF8-83F949CED7E7}"/>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4C38524C-6330-8014-4248-6B0EA45D49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645DED61-B310-8B73-61F0-FFE84296BB15}"/>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6D0E8592-CA3E-E8B1-01E0-4D362B87DD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361E150F-B09C-B80B-5C7C-F2EA5CE63B80}"/>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71277443-A989-1533-750D-F5EB108B3921}"/>
              </a:ext>
            </a:extLst>
          </p:cNvPr>
          <p:cNvSpPr>
            <a:spLocks noGrp="1"/>
          </p:cNvSpPr>
          <p:nvPr>
            <p:ph type="dt" sz="half" idx="10"/>
          </p:nvPr>
        </p:nvSpPr>
        <p:spPr/>
        <p:txBody>
          <a:bodyPr/>
          <a:lstStyle/>
          <a:p>
            <a:fld id="{50EB42F3-8818-2445-A4D3-BDA099EDBA7D}" type="datetimeFigureOut">
              <a:rPr kumimoji="1" lang="zh-CN" altLang="en-US" smtClean="0"/>
              <a:t>2023/8/18</a:t>
            </a:fld>
            <a:endParaRPr kumimoji="1" lang="zh-CN" altLang="en-US"/>
          </a:p>
        </p:txBody>
      </p:sp>
      <p:sp>
        <p:nvSpPr>
          <p:cNvPr id="8" name="页脚占位符 7">
            <a:extLst>
              <a:ext uri="{FF2B5EF4-FFF2-40B4-BE49-F238E27FC236}">
                <a16:creationId xmlns:a16="http://schemas.microsoft.com/office/drawing/2014/main" id="{EE5CD8B1-14FB-A7FB-58E6-A4A411D63612}"/>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7693C975-AFDF-FD9D-F841-145C356A1854}"/>
              </a:ext>
            </a:extLst>
          </p:cNvPr>
          <p:cNvSpPr>
            <a:spLocks noGrp="1"/>
          </p:cNvSpPr>
          <p:nvPr>
            <p:ph type="sldNum" sz="quarter" idx="12"/>
          </p:nvPr>
        </p:nvSpPr>
        <p:spPr/>
        <p:txBody>
          <a:bodyPr/>
          <a:lstStyle/>
          <a:p>
            <a:fld id="{C13879DC-3590-754E-8D47-F5707F96189B}" type="slidenum">
              <a:rPr kumimoji="1" lang="zh-CN" altLang="en-US" smtClean="0"/>
              <a:t>‹#›</a:t>
            </a:fld>
            <a:endParaRPr kumimoji="1" lang="zh-CN" altLang="en-US"/>
          </a:p>
        </p:txBody>
      </p:sp>
    </p:spTree>
    <p:extLst>
      <p:ext uri="{BB962C8B-B14F-4D97-AF65-F5344CB8AC3E}">
        <p14:creationId xmlns:p14="http://schemas.microsoft.com/office/powerpoint/2010/main" val="1142923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C4522A-3250-DA75-9894-0B9E85DDAAEF}"/>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5B804DAD-D292-BF56-FD7E-3D794AE0B663}"/>
              </a:ext>
            </a:extLst>
          </p:cNvPr>
          <p:cNvSpPr>
            <a:spLocks noGrp="1"/>
          </p:cNvSpPr>
          <p:nvPr>
            <p:ph type="dt" sz="half" idx="10"/>
          </p:nvPr>
        </p:nvSpPr>
        <p:spPr/>
        <p:txBody>
          <a:bodyPr/>
          <a:lstStyle/>
          <a:p>
            <a:fld id="{50EB42F3-8818-2445-A4D3-BDA099EDBA7D}" type="datetimeFigureOut">
              <a:rPr kumimoji="1" lang="zh-CN" altLang="en-US" smtClean="0"/>
              <a:t>2023/8/18</a:t>
            </a:fld>
            <a:endParaRPr kumimoji="1" lang="zh-CN" altLang="en-US"/>
          </a:p>
        </p:txBody>
      </p:sp>
      <p:sp>
        <p:nvSpPr>
          <p:cNvPr id="4" name="页脚占位符 3">
            <a:extLst>
              <a:ext uri="{FF2B5EF4-FFF2-40B4-BE49-F238E27FC236}">
                <a16:creationId xmlns:a16="http://schemas.microsoft.com/office/drawing/2014/main" id="{A669D275-39A8-87BE-3551-E388E981DA8E}"/>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544D0E73-701D-CFA0-FE20-163067B0E9A2}"/>
              </a:ext>
            </a:extLst>
          </p:cNvPr>
          <p:cNvSpPr>
            <a:spLocks noGrp="1"/>
          </p:cNvSpPr>
          <p:nvPr>
            <p:ph type="sldNum" sz="quarter" idx="12"/>
          </p:nvPr>
        </p:nvSpPr>
        <p:spPr/>
        <p:txBody>
          <a:bodyPr/>
          <a:lstStyle/>
          <a:p>
            <a:fld id="{C13879DC-3590-754E-8D47-F5707F96189B}" type="slidenum">
              <a:rPr kumimoji="1" lang="zh-CN" altLang="en-US" smtClean="0"/>
              <a:t>‹#›</a:t>
            </a:fld>
            <a:endParaRPr kumimoji="1" lang="zh-CN" altLang="en-US"/>
          </a:p>
        </p:txBody>
      </p:sp>
    </p:spTree>
    <p:extLst>
      <p:ext uri="{BB962C8B-B14F-4D97-AF65-F5344CB8AC3E}">
        <p14:creationId xmlns:p14="http://schemas.microsoft.com/office/powerpoint/2010/main" val="3069310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511B61F-5B24-BC1F-FFA2-2F7AA63B1DD2}"/>
              </a:ext>
            </a:extLst>
          </p:cNvPr>
          <p:cNvSpPr>
            <a:spLocks noGrp="1"/>
          </p:cNvSpPr>
          <p:nvPr>
            <p:ph type="dt" sz="half" idx="10"/>
          </p:nvPr>
        </p:nvSpPr>
        <p:spPr/>
        <p:txBody>
          <a:bodyPr/>
          <a:lstStyle/>
          <a:p>
            <a:fld id="{50EB42F3-8818-2445-A4D3-BDA099EDBA7D}" type="datetimeFigureOut">
              <a:rPr kumimoji="1" lang="zh-CN" altLang="en-US" smtClean="0"/>
              <a:t>2023/8/18</a:t>
            </a:fld>
            <a:endParaRPr kumimoji="1" lang="zh-CN" altLang="en-US"/>
          </a:p>
        </p:txBody>
      </p:sp>
      <p:sp>
        <p:nvSpPr>
          <p:cNvPr id="3" name="页脚占位符 2">
            <a:extLst>
              <a:ext uri="{FF2B5EF4-FFF2-40B4-BE49-F238E27FC236}">
                <a16:creationId xmlns:a16="http://schemas.microsoft.com/office/drawing/2014/main" id="{553AE3B9-71AC-E5EB-7DC9-22BD1CABDDFF}"/>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214CAF8D-0A91-5658-51CE-7093EBA61C6E}"/>
              </a:ext>
            </a:extLst>
          </p:cNvPr>
          <p:cNvSpPr>
            <a:spLocks noGrp="1"/>
          </p:cNvSpPr>
          <p:nvPr>
            <p:ph type="sldNum" sz="quarter" idx="12"/>
          </p:nvPr>
        </p:nvSpPr>
        <p:spPr/>
        <p:txBody>
          <a:bodyPr/>
          <a:lstStyle/>
          <a:p>
            <a:fld id="{C13879DC-3590-754E-8D47-F5707F96189B}" type="slidenum">
              <a:rPr kumimoji="1" lang="zh-CN" altLang="en-US" smtClean="0"/>
              <a:t>‹#›</a:t>
            </a:fld>
            <a:endParaRPr kumimoji="1" lang="zh-CN" altLang="en-US"/>
          </a:p>
        </p:txBody>
      </p:sp>
    </p:spTree>
    <p:extLst>
      <p:ext uri="{BB962C8B-B14F-4D97-AF65-F5344CB8AC3E}">
        <p14:creationId xmlns:p14="http://schemas.microsoft.com/office/powerpoint/2010/main" val="1986715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6CB574-5B9C-A605-EA53-995672D9779A}"/>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F3B5E364-6E32-6A2D-2FA7-157DCA1356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22B502CF-E2BD-D8E2-A730-0CE66ADCCC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3721F672-EABB-9C5C-2363-73650BD42B68}"/>
              </a:ext>
            </a:extLst>
          </p:cNvPr>
          <p:cNvSpPr>
            <a:spLocks noGrp="1"/>
          </p:cNvSpPr>
          <p:nvPr>
            <p:ph type="dt" sz="half" idx="10"/>
          </p:nvPr>
        </p:nvSpPr>
        <p:spPr/>
        <p:txBody>
          <a:bodyPr/>
          <a:lstStyle/>
          <a:p>
            <a:fld id="{50EB42F3-8818-2445-A4D3-BDA099EDBA7D}" type="datetimeFigureOut">
              <a:rPr kumimoji="1" lang="zh-CN" altLang="en-US" smtClean="0"/>
              <a:t>2023/8/18</a:t>
            </a:fld>
            <a:endParaRPr kumimoji="1" lang="zh-CN" altLang="en-US"/>
          </a:p>
        </p:txBody>
      </p:sp>
      <p:sp>
        <p:nvSpPr>
          <p:cNvPr id="6" name="页脚占位符 5">
            <a:extLst>
              <a:ext uri="{FF2B5EF4-FFF2-40B4-BE49-F238E27FC236}">
                <a16:creationId xmlns:a16="http://schemas.microsoft.com/office/drawing/2014/main" id="{AEA17322-487E-7F97-6BDC-B3522FEFB022}"/>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DB986A6-1F13-F76C-8987-7F00B80268F6}"/>
              </a:ext>
            </a:extLst>
          </p:cNvPr>
          <p:cNvSpPr>
            <a:spLocks noGrp="1"/>
          </p:cNvSpPr>
          <p:nvPr>
            <p:ph type="sldNum" sz="quarter" idx="12"/>
          </p:nvPr>
        </p:nvSpPr>
        <p:spPr/>
        <p:txBody>
          <a:bodyPr/>
          <a:lstStyle/>
          <a:p>
            <a:fld id="{C13879DC-3590-754E-8D47-F5707F96189B}" type="slidenum">
              <a:rPr kumimoji="1" lang="zh-CN" altLang="en-US" smtClean="0"/>
              <a:t>‹#›</a:t>
            </a:fld>
            <a:endParaRPr kumimoji="1" lang="zh-CN" altLang="en-US"/>
          </a:p>
        </p:txBody>
      </p:sp>
    </p:spTree>
    <p:extLst>
      <p:ext uri="{BB962C8B-B14F-4D97-AF65-F5344CB8AC3E}">
        <p14:creationId xmlns:p14="http://schemas.microsoft.com/office/powerpoint/2010/main" val="1902962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EDEF4-115F-4789-992C-097EE5FD15F1}"/>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5FC3A34B-AEEB-1FC8-8D32-7406AA27EC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D5729495-B336-1EFD-17C0-04EDB635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5F88DC29-B611-229A-941F-204EFFC8FC45}"/>
              </a:ext>
            </a:extLst>
          </p:cNvPr>
          <p:cNvSpPr>
            <a:spLocks noGrp="1"/>
          </p:cNvSpPr>
          <p:nvPr>
            <p:ph type="dt" sz="half" idx="10"/>
          </p:nvPr>
        </p:nvSpPr>
        <p:spPr/>
        <p:txBody>
          <a:bodyPr/>
          <a:lstStyle/>
          <a:p>
            <a:fld id="{50EB42F3-8818-2445-A4D3-BDA099EDBA7D}" type="datetimeFigureOut">
              <a:rPr kumimoji="1" lang="zh-CN" altLang="en-US" smtClean="0"/>
              <a:t>2023/8/18</a:t>
            </a:fld>
            <a:endParaRPr kumimoji="1" lang="zh-CN" altLang="en-US"/>
          </a:p>
        </p:txBody>
      </p:sp>
      <p:sp>
        <p:nvSpPr>
          <p:cNvPr id="6" name="页脚占位符 5">
            <a:extLst>
              <a:ext uri="{FF2B5EF4-FFF2-40B4-BE49-F238E27FC236}">
                <a16:creationId xmlns:a16="http://schemas.microsoft.com/office/drawing/2014/main" id="{C9C4E7CE-7059-095A-134B-DF7EA3BC2E0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50F0D0ED-1E56-096C-88EE-37FC4AA3F176}"/>
              </a:ext>
            </a:extLst>
          </p:cNvPr>
          <p:cNvSpPr>
            <a:spLocks noGrp="1"/>
          </p:cNvSpPr>
          <p:nvPr>
            <p:ph type="sldNum" sz="quarter" idx="12"/>
          </p:nvPr>
        </p:nvSpPr>
        <p:spPr/>
        <p:txBody>
          <a:bodyPr/>
          <a:lstStyle/>
          <a:p>
            <a:fld id="{C13879DC-3590-754E-8D47-F5707F96189B}" type="slidenum">
              <a:rPr kumimoji="1" lang="zh-CN" altLang="en-US" smtClean="0"/>
              <a:t>‹#›</a:t>
            </a:fld>
            <a:endParaRPr kumimoji="1" lang="zh-CN" altLang="en-US"/>
          </a:p>
        </p:txBody>
      </p:sp>
    </p:spTree>
    <p:extLst>
      <p:ext uri="{BB962C8B-B14F-4D97-AF65-F5344CB8AC3E}">
        <p14:creationId xmlns:p14="http://schemas.microsoft.com/office/powerpoint/2010/main" val="603385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A05E058-29A5-08E6-F7D3-08054C26B2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B1B69A36-6C3F-EBA1-E594-2255372900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841D257F-10B0-CD66-8D58-0724472D6B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EB42F3-8818-2445-A4D3-BDA099EDBA7D}" type="datetimeFigureOut">
              <a:rPr kumimoji="1" lang="zh-CN" altLang="en-US" smtClean="0"/>
              <a:t>2023/8/18</a:t>
            </a:fld>
            <a:endParaRPr kumimoji="1" lang="zh-CN" altLang="en-US"/>
          </a:p>
        </p:txBody>
      </p:sp>
      <p:sp>
        <p:nvSpPr>
          <p:cNvPr id="5" name="页脚占位符 4">
            <a:extLst>
              <a:ext uri="{FF2B5EF4-FFF2-40B4-BE49-F238E27FC236}">
                <a16:creationId xmlns:a16="http://schemas.microsoft.com/office/drawing/2014/main" id="{2BCB9E62-2D73-EB58-0E35-50B244FCD8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20FAD226-971D-071D-9FAC-DD81D1973D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3879DC-3590-754E-8D47-F5707F96189B}" type="slidenum">
              <a:rPr kumimoji="1" lang="zh-CN" altLang="en-US" smtClean="0"/>
              <a:t>‹#›</a:t>
            </a:fld>
            <a:endParaRPr kumimoji="1" lang="zh-CN" altLang="en-US"/>
          </a:p>
        </p:txBody>
      </p:sp>
    </p:spTree>
    <p:extLst>
      <p:ext uri="{BB962C8B-B14F-4D97-AF65-F5344CB8AC3E}">
        <p14:creationId xmlns:p14="http://schemas.microsoft.com/office/powerpoint/2010/main" val="22679540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表, 雷达图&#10;&#10;描述已自动生成">
            <a:extLst>
              <a:ext uri="{FF2B5EF4-FFF2-40B4-BE49-F238E27FC236}">
                <a16:creationId xmlns:a16="http://schemas.microsoft.com/office/drawing/2014/main" id="{ACBD5E12-02D7-8CDD-71F9-B352E4DD6187}"/>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backgroundRemoval t="4501" b="89733" l="10000" r="94000">
                        <a14:foregroundMark x1="11200" y1="21519" x2="11200" y2="21519"/>
                        <a14:foregroundMark x1="10200" y1="20394" x2="10200" y2="20394"/>
                        <a14:foregroundMark x1="12400" y1="27145" x2="7200" y2="20675"/>
                        <a14:foregroundMark x1="7200" y1="20675" x2="11600" y2="9001"/>
                        <a14:foregroundMark x1="11600" y1="9001" x2="20600" y2="13221"/>
                        <a14:foregroundMark x1="20600" y1="13221" x2="29400" y2="8017"/>
                        <a14:foregroundMark x1="29400" y1="8017" x2="40400" y2="5204"/>
                        <a14:foregroundMark x1="40400" y1="5204" x2="51600" y2="7314"/>
                        <a14:foregroundMark x1="51600" y1="7314" x2="14000" y2="28692"/>
                        <a14:foregroundMark x1="14000" y1="28692" x2="12000" y2="27426"/>
                        <a14:foregroundMark x1="38600" y1="5063" x2="48600" y2="4923"/>
                        <a14:foregroundMark x1="48600" y1="4923" x2="57600" y2="11674"/>
                        <a14:foregroundMark x1="57600" y1="11674" x2="60200" y2="21238"/>
                        <a14:foregroundMark x1="60200" y1="21238" x2="56200" y2="28692"/>
                        <a14:foregroundMark x1="56200" y1="28692" x2="58000" y2="36568"/>
                        <a14:foregroundMark x1="58000" y1="36568" x2="78600" y2="45992"/>
                        <a14:foregroundMark x1="78600" y1="45992" x2="81800" y2="53868"/>
                        <a14:foregroundMark x1="81800" y1="53868" x2="77200" y2="61322"/>
                        <a14:foregroundMark x1="77200" y1="61322" x2="77400" y2="68354"/>
                        <a14:foregroundMark x1="77400" y1="68354" x2="96800" y2="78200"/>
                        <a14:foregroundMark x1="96800" y1="78200" x2="92600" y2="93108"/>
                        <a14:foregroundMark x1="92600" y1="93108" x2="81000" y2="93812"/>
                        <a14:foregroundMark x1="81000" y1="93812" x2="58400" y2="89311"/>
                        <a14:foregroundMark x1="58400" y1="89311" x2="54400" y2="80872"/>
                        <a14:foregroundMark x1="54400" y1="80872" x2="60200" y2="74402"/>
                        <a14:foregroundMark x1="60200" y1="74402" x2="39400" y2="66385"/>
                        <a14:foregroundMark x1="39400" y1="66385" x2="32200" y2="59775"/>
                        <a14:foregroundMark x1="32200" y1="59775" x2="37200" y2="43882"/>
                        <a14:foregroundMark x1="37200" y1="43882" x2="30400" y2="38678"/>
                        <a14:foregroundMark x1="30400" y1="38678" x2="20000" y2="36146"/>
                        <a14:foregroundMark x1="20000" y1="36146" x2="10800" y2="30520"/>
                        <a14:foregroundMark x1="10800" y1="30520" x2="5800" y2="23066"/>
                        <a14:foregroundMark x1="5800" y1="23066" x2="8600" y2="16034"/>
                        <a14:foregroundMark x1="8600" y1="16034" x2="23400" y2="6610"/>
                        <a14:foregroundMark x1="23400" y1="6610" x2="44600" y2="4501"/>
                        <a14:foregroundMark x1="44600" y1="4501" x2="48000" y2="4782"/>
                        <a14:foregroundMark x1="56000" y1="87342" x2="65400" y2="96062"/>
                        <a14:foregroundMark x1="65400" y1="96062" x2="81000" y2="96906"/>
                        <a14:foregroundMark x1="81000" y1="96906" x2="91800" y2="91139"/>
                        <a14:foregroundMark x1="91800" y1="91139" x2="95400" y2="81997"/>
                        <a14:foregroundMark x1="95400" y1="81997" x2="94000" y2="74965"/>
                        <a14:foregroundMark x1="94000" y1="74965" x2="81800" y2="78200"/>
                        <a14:foregroundMark x1="81800" y1="78200" x2="62200" y2="89451"/>
                        <a14:foregroundMark x1="62200" y1="89451" x2="56400" y2="87623"/>
                      </a14:backgroundRemoval>
                    </a14:imgEffect>
                  </a14:imgLayer>
                </a14:imgProps>
              </a:ext>
            </a:extLst>
          </a:blip>
          <a:stretch>
            <a:fillRect/>
          </a:stretch>
        </p:blipFill>
        <p:spPr>
          <a:xfrm>
            <a:off x="536772" y="-110836"/>
            <a:ext cx="4829577" cy="6858000"/>
          </a:xfrm>
          <a:prstGeom prst="rect">
            <a:avLst/>
          </a:prstGeom>
        </p:spPr>
      </p:pic>
      <p:sp>
        <p:nvSpPr>
          <p:cNvPr id="5" name="文本框 4">
            <a:extLst>
              <a:ext uri="{FF2B5EF4-FFF2-40B4-BE49-F238E27FC236}">
                <a16:creationId xmlns:a16="http://schemas.microsoft.com/office/drawing/2014/main" id="{1FFEABA0-BFDA-48AC-0B76-F5209CB759DA}"/>
              </a:ext>
            </a:extLst>
          </p:cNvPr>
          <p:cNvSpPr txBox="1"/>
          <p:nvPr/>
        </p:nvSpPr>
        <p:spPr>
          <a:xfrm>
            <a:off x="536772" y="2087745"/>
            <a:ext cx="11118456" cy="1077218"/>
          </a:xfrm>
          <a:prstGeom prst="rect">
            <a:avLst/>
          </a:prstGeom>
          <a:noFill/>
        </p:spPr>
        <p:txBody>
          <a:bodyPr wrap="square">
            <a:spAutoFit/>
          </a:bodyPr>
          <a:lstStyle/>
          <a:p>
            <a:pPr algn="ctr"/>
            <a:r>
              <a:rPr kumimoji="1" lang="en" altLang="zh-CN" sz="3200" b="1" dirty="0"/>
              <a:t>Predicting the abundance of TYR genes in bacteria based on Metagenomics and Machine Learning</a:t>
            </a:r>
            <a:endParaRPr kumimoji="1" lang="zh-CN" altLang="en-US" sz="3200" b="1" dirty="0"/>
          </a:p>
        </p:txBody>
      </p:sp>
      <p:sp>
        <p:nvSpPr>
          <p:cNvPr id="8" name="文本框 7">
            <a:extLst>
              <a:ext uri="{FF2B5EF4-FFF2-40B4-BE49-F238E27FC236}">
                <a16:creationId xmlns:a16="http://schemas.microsoft.com/office/drawing/2014/main" id="{08CEEFD1-ACA2-E888-9685-72269758B0C6}"/>
              </a:ext>
            </a:extLst>
          </p:cNvPr>
          <p:cNvSpPr txBox="1"/>
          <p:nvPr/>
        </p:nvSpPr>
        <p:spPr>
          <a:xfrm>
            <a:off x="8201891" y="4632898"/>
            <a:ext cx="4765963" cy="646331"/>
          </a:xfrm>
          <a:prstGeom prst="rect">
            <a:avLst/>
          </a:prstGeom>
          <a:noFill/>
        </p:spPr>
        <p:txBody>
          <a:bodyPr wrap="square" rtlCol="0">
            <a:spAutoFit/>
          </a:bodyPr>
          <a:lstStyle/>
          <a:p>
            <a:r>
              <a:rPr kumimoji="1" lang="en-US" altLang="zh-CN" dirty="0" err="1"/>
              <a:t>Mingji</a:t>
            </a:r>
            <a:r>
              <a:rPr kumimoji="1" lang="en-US" altLang="zh-CN" dirty="0"/>
              <a:t> Zhang</a:t>
            </a:r>
          </a:p>
          <a:p>
            <a:r>
              <a:rPr kumimoji="1" lang="en-US" altLang="zh-CN" dirty="0"/>
              <a:t>2023.06.16</a:t>
            </a:r>
            <a:endParaRPr kumimoji="1" lang="zh-CN" altLang="en-US" dirty="0"/>
          </a:p>
        </p:txBody>
      </p:sp>
    </p:spTree>
    <p:extLst>
      <p:ext uri="{BB962C8B-B14F-4D97-AF65-F5344CB8AC3E}">
        <p14:creationId xmlns:p14="http://schemas.microsoft.com/office/powerpoint/2010/main" val="1796239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04B1A1C-FA50-FFF7-A9D3-513F0F9E4AFD}"/>
              </a:ext>
            </a:extLst>
          </p:cNvPr>
          <p:cNvSpPr txBox="1"/>
          <p:nvPr/>
        </p:nvSpPr>
        <p:spPr>
          <a:xfrm>
            <a:off x="-101600" y="203491"/>
            <a:ext cx="11684000" cy="400110"/>
          </a:xfrm>
          <a:prstGeom prst="rect">
            <a:avLst/>
          </a:prstGeom>
          <a:noFill/>
        </p:spPr>
        <p:txBody>
          <a:bodyPr wrap="square" rtlCol="0">
            <a:spAutoFit/>
          </a:bodyPr>
          <a:lstStyle/>
          <a:p>
            <a:r>
              <a:rPr kumimoji="1" lang="zh-CN" altLang="en-US" sz="2000" dirty="0">
                <a:highlight>
                  <a:srgbClr val="C0C0C0"/>
                </a:highlight>
              </a:rPr>
              <a:t>    </a:t>
            </a:r>
            <a:r>
              <a:rPr kumimoji="1" lang="en" altLang="zh-CN" sz="2000" dirty="0">
                <a:highlight>
                  <a:srgbClr val="C0C0C0"/>
                </a:highlight>
              </a:rPr>
              <a:t>Predicting the abundance of TYR genes in bacteria based on Metagenomics and Machine Learning     </a:t>
            </a:r>
            <a:r>
              <a:rPr kumimoji="1" lang="en" altLang="zh-CN" sz="2000" dirty="0">
                <a:solidFill>
                  <a:schemeClr val="bg2">
                    <a:lumMod val="90000"/>
                  </a:schemeClr>
                </a:solidFill>
                <a:highlight>
                  <a:srgbClr val="C0C0C0"/>
                </a:highlight>
              </a:rPr>
              <a:t>.</a:t>
            </a:r>
            <a:r>
              <a:rPr kumimoji="1" lang="en" altLang="zh-CN" sz="2000" dirty="0">
                <a:highlight>
                  <a:srgbClr val="C0C0C0"/>
                </a:highlight>
              </a:rPr>
              <a:t>          </a:t>
            </a:r>
            <a:endParaRPr kumimoji="1" lang="zh-CN" altLang="en-US" sz="2000" dirty="0">
              <a:highlight>
                <a:srgbClr val="C0C0C0"/>
              </a:highlight>
            </a:endParaRPr>
          </a:p>
        </p:txBody>
      </p:sp>
      <p:sp>
        <p:nvSpPr>
          <p:cNvPr id="7" name="文本框 6">
            <a:extLst>
              <a:ext uri="{FF2B5EF4-FFF2-40B4-BE49-F238E27FC236}">
                <a16:creationId xmlns:a16="http://schemas.microsoft.com/office/drawing/2014/main" id="{EAEB682F-AF1D-3FC0-DDE7-3C336B92F5F6}"/>
              </a:ext>
            </a:extLst>
          </p:cNvPr>
          <p:cNvSpPr txBox="1"/>
          <p:nvPr/>
        </p:nvSpPr>
        <p:spPr>
          <a:xfrm>
            <a:off x="258619" y="957612"/>
            <a:ext cx="11111345" cy="584775"/>
          </a:xfrm>
          <a:prstGeom prst="rect">
            <a:avLst/>
          </a:prstGeom>
          <a:noFill/>
        </p:spPr>
        <p:txBody>
          <a:bodyPr wrap="square">
            <a:spAutoFit/>
          </a:bodyPr>
          <a:lstStyle/>
          <a:p>
            <a:r>
              <a:rPr kumimoji="1" lang="en" altLang="zh-CN" sz="3200" dirty="0"/>
              <a:t>To obtain TYR gene abundance</a:t>
            </a:r>
          </a:p>
        </p:txBody>
      </p:sp>
      <p:cxnSp>
        <p:nvCxnSpPr>
          <p:cNvPr id="14" name="直线连接符 13">
            <a:extLst>
              <a:ext uri="{FF2B5EF4-FFF2-40B4-BE49-F238E27FC236}">
                <a16:creationId xmlns:a16="http://schemas.microsoft.com/office/drawing/2014/main" id="{5B09BB69-90DE-1A67-A503-E15321AC6D71}"/>
              </a:ext>
            </a:extLst>
          </p:cNvPr>
          <p:cNvCxnSpPr/>
          <p:nvPr/>
        </p:nvCxnSpPr>
        <p:spPr>
          <a:xfrm>
            <a:off x="198582" y="6438052"/>
            <a:ext cx="11725563" cy="0"/>
          </a:xfrm>
          <a:prstGeom prst="line">
            <a:avLst/>
          </a:prstGeom>
        </p:spPr>
        <p:style>
          <a:lnRef idx="3">
            <a:schemeClr val="dk1"/>
          </a:lnRef>
          <a:fillRef idx="0">
            <a:schemeClr val="dk1"/>
          </a:fillRef>
          <a:effectRef idx="2">
            <a:schemeClr val="dk1"/>
          </a:effectRef>
          <a:fontRef idx="minor">
            <a:schemeClr val="tx1"/>
          </a:fontRef>
        </p:style>
      </p:cxnSp>
      <p:pic>
        <p:nvPicPr>
          <p:cNvPr id="3" name="图片 2" descr="表格&#10;&#10;描述已自动生成">
            <a:extLst>
              <a:ext uri="{FF2B5EF4-FFF2-40B4-BE49-F238E27FC236}">
                <a16:creationId xmlns:a16="http://schemas.microsoft.com/office/drawing/2014/main" id="{62A7A340-3AA2-D9AD-BFC8-151B66EB7F25}"/>
              </a:ext>
            </a:extLst>
          </p:cNvPr>
          <p:cNvPicPr>
            <a:picLocks noChangeAspect="1"/>
          </p:cNvPicPr>
          <p:nvPr/>
        </p:nvPicPr>
        <p:blipFill rotWithShape="1">
          <a:blip r:embed="rId2"/>
          <a:srcRect t="-1" b="84667"/>
          <a:stretch/>
        </p:blipFill>
        <p:spPr>
          <a:xfrm>
            <a:off x="1061515" y="1718408"/>
            <a:ext cx="5570193" cy="4108532"/>
          </a:xfrm>
          <a:prstGeom prst="rect">
            <a:avLst/>
          </a:prstGeom>
        </p:spPr>
      </p:pic>
      <p:sp>
        <p:nvSpPr>
          <p:cNvPr id="5" name="文本框 4">
            <a:extLst>
              <a:ext uri="{FF2B5EF4-FFF2-40B4-BE49-F238E27FC236}">
                <a16:creationId xmlns:a16="http://schemas.microsoft.com/office/drawing/2014/main" id="{20613AC5-673E-0C30-7F2C-1A231773FFC5}"/>
              </a:ext>
            </a:extLst>
          </p:cNvPr>
          <p:cNvSpPr txBox="1"/>
          <p:nvPr/>
        </p:nvSpPr>
        <p:spPr>
          <a:xfrm>
            <a:off x="7500594" y="3105834"/>
            <a:ext cx="3629891" cy="1477328"/>
          </a:xfrm>
          <a:prstGeom prst="rect">
            <a:avLst/>
          </a:prstGeom>
          <a:noFill/>
        </p:spPr>
        <p:txBody>
          <a:bodyPr wrap="square" rtlCol="0">
            <a:spAutoFit/>
          </a:bodyPr>
          <a:lstStyle/>
          <a:p>
            <a:r>
              <a:rPr kumimoji="1" lang="en" altLang="zh-CN" dirty="0"/>
              <a:t>The abundance of TYRs was reported in the unit of “ppm”</a:t>
            </a:r>
            <a:r>
              <a:rPr kumimoji="1" lang="zh-CN" altLang="en-US" dirty="0"/>
              <a:t>（</a:t>
            </a:r>
            <a:r>
              <a:rPr kumimoji="1" lang="en" altLang="zh-CN" dirty="0"/>
              <a:t>i.e., one TYR-like read in one million metagenomic sequencing reads) </a:t>
            </a:r>
            <a:r>
              <a:rPr kumimoji="1" lang="en" altLang="zh-CN" baseline="30000" dirty="0"/>
              <a:t>[1]</a:t>
            </a:r>
            <a:endParaRPr kumimoji="1" lang="zh-CN" altLang="en-US" baseline="30000" dirty="0"/>
          </a:p>
        </p:txBody>
      </p:sp>
      <p:sp>
        <p:nvSpPr>
          <p:cNvPr id="6" name="文本框 5">
            <a:extLst>
              <a:ext uri="{FF2B5EF4-FFF2-40B4-BE49-F238E27FC236}">
                <a16:creationId xmlns:a16="http://schemas.microsoft.com/office/drawing/2014/main" id="{DF87C826-5C6D-4EA7-24CB-57B09C227DA6}"/>
              </a:ext>
            </a:extLst>
          </p:cNvPr>
          <p:cNvSpPr txBox="1"/>
          <p:nvPr/>
        </p:nvSpPr>
        <p:spPr>
          <a:xfrm>
            <a:off x="198582" y="6438052"/>
            <a:ext cx="11794836" cy="461665"/>
          </a:xfrm>
          <a:prstGeom prst="rect">
            <a:avLst/>
          </a:prstGeom>
          <a:noFill/>
        </p:spPr>
        <p:txBody>
          <a:bodyPr wrap="square" rtlCol="0">
            <a:spAutoFit/>
          </a:bodyPr>
          <a:lstStyle/>
          <a:p>
            <a:r>
              <a:rPr lang="en-US" altLang="zh-CN" sz="1200" dirty="0">
                <a:solidFill>
                  <a:srgbClr val="222222"/>
                </a:solidFill>
                <a:latin typeface="Arial" panose="020B0604020202020204" pitchFamily="34" charset="0"/>
              </a:rPr>
              <a:t>[1] </a:t>
            </a:r>
            <a:r>
              <a:rPr lang="en" altLang="zh-CN" sz="1200" b="0" i="0" dirty="0">
                <a:solidFill>
                  <a:srgbClr val="222222"/>
                </a:solidFill>
                <a:effectLst/>
                <a:latin typeface="Arial" panose="020B0604020202020204" pitchFamily="34" charset="0"/>
              </a:rPr>
              <a:t>Yang, Y., Li, B., Ju, F., Zhang, T., 2013. Exploring variation of antibiotic resistance genes in activated sludge over a four-year period through a metagenomic approach. Environ. Sci. Technol. 47 (18), 10197–10205.</a:t>
            </a:r>
            <a:endParaRPr kumimoji="1" lang="zh-CN" altLang="en-US" sz="1200" dirty="0"/>
          </a:p>
        </p:txBody>
      </p:sp>
    </p:spTree>
    <p:extLst>
      <p:ext uri="{BB962C8B-B14F-4D97-AF65-F5344CB8AC3E}">
        <p14:creationId xmlns:p14="http://schemas.microsoft.com/office/powerpoint/2010/main" val="4244197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04B1A1C-FA50-FFF7-A9D3-513F0F9E4AFD}"/>
              </a:ext>
            </a:extLst>
          </p:cNvPr>
          <p:cNvSpPr txBox="1"/>
          <p:nvPr/>
        </p:nvSpPr>
        <p:spPr>
          <a:xfrm>
            <a:off x="-101600" y="203491"/>
            <a:ext cx="11684000" cy="400110"/>
          </a:xfrm>
          <a:prstGeom prst="rect">
            <a:avLst/>
          </a:prstGeom>
          <a:noFill/>
        </p:spPr>
        <p:txBody>
          <a:bodyPr wrap="square" rtlCol="0">
            <a:spAutoFit/>
          </a:bodyPr>
          <a:lstStyle/>
          <a:p>
            <a:r>
              <a:rPr kumimoji="1" lang="zh-CN" altLang="en-US" sz="2000" dirty="0">
                <a:highlight>
                  <a:srgbClr val="C0C0C0"/>
                </a:highlight>
              </a:rPr>
              <a:t>    </a:t>
            </a:r>
            <a:r>
              <a:rPr kumimoji="1" lang="en" altLang="zh-CN" sz="2000" dirty="0">
                <a:highlight>
                  <a:srgbClr val="C0C0C0"/>
                </a:highlight>
              </a:rPr>
              <a:t>Predicting the abundance of TYR genes in bacteria based on Metagenomics and Machine Learning     </a:t>
            </a:r>
            <a:r>
              <a:rPr kumimoji="1" lang="en" altLang="zh-CN" sz="2000" dirty="0">
                <a:solidFill>
                  <a:schemeClr val="bg2">
                    <a:lumMod val="90000"/>
                  </a:schemeClr>
                </a:solidFill>
                <a:highlight>
                  <a:srgbClr val="C0C0C0"/>
                </a:highlight>
              </a:rPr>
              <a:t>.</a:t>
            </a:r>
            <a:r>
              <a:rPr kumimoji="1" lang="en" altLang="zh-CN" sz="2000" dirty="0">
                <a:highlight>
                  <a:srgbClr val="C0C0C0"/>
                </a:highlight>
              </a:rPr>
              <a:t>          </a:t>
            </a:r>
            <a:endParaRPr kumimoji="1" lang="zh-CN" altLang="en-US" sz="2000" dirty="0">
              <a:highlight>
                <a:srgbClr val="C0C0C0"/>
              </a:highlight>
            </a:endParaRPr>
          </a:p>
        </p:txBody>
      </p:sp>
      <p:sp>
        <p:nvSpPr>
          <p:cNvPr id="7" name="文本框 6">
            <a:extLst>
              <a:ext uri="{FF2B5EF4-FFF2-40B4-BE49-F238E27FC236}">
                <a16:creationId xmlns:a16="http://schemas.microsoft.com/office/drawing/2014/main" id="{EAEB682F-AF1D-3FC0-DDE7-3C336B92F5F6}"/>
              </a:ext>
            </a:extLst>
          </p:cNvPr>
          <p:cNvSpPr txBox="1"/>
          <p:nvPr/>
        </p:nvSpPr>
        <p:spPr>
          <a:xfrm>
            <a:off x="397165" y="1440387"/>
            <a:ext cx="11111345" cy="2554545"/>
          </a:xfrm>
          <a:prstGeom prst="rect">
            <a:avLst/>
          </a:prstGeom>
          <a:noFill/>
        </p:spPr>
        <p:txBody>
          <a:bodyPr wrap="square">
            <a:spAutoFit/>
          </a:bodyPr>
          <a:lstStyle/>
          <a:p>
            <a:pPr marL="285750" indent="-285750">
              <a:buFont typeface="Arial" panose="020B0604020202020204" pitchFamily="34" charset="0"/>
              <a:buChar char="•"/>
            </a:pPr>
            <a:r>
              <a:rPr lang="en" altLang="zh-CN" sz="3200" b="0" i="0" u="none" strike="noStrike" dirty="0">
                <a:solidFill>
                  <a:srgbClr val="1B1E25"/>
                </a:solidFill>
                <a:effectLst/>
                <a:latin typeface="-apple-system"/>
              </a:rPr>
              <a:t>Continuing……</a:t>
            </a:r>
          </a:p>
          <a:p>
            <a:pPr marL="285750" indent="-285750">
              <a:buFont typeface="Arial" panose="020B0604020202020204" pitchFamily="34" charset="0"/>
              <a:buChar char="•"/>
            </a:pPr>
            <a:endParaRPr kumimoji="1" lang="en" altLang="zh-CN" sz="3200" dirty="0"/>
          </a:p>
          <a:p>
            <a:pPr marL="285750" indent="-285750">
              <a:buFont typeface="Arial" panose="020B0604020202020204" pitchFamily="34" charset="0"/>
              <a:buChar char="•"/>
            </a:pPr>
            <a:endParaRPr kumimoji="1" lang="en" altLang="zh-CN" sz="3200" dirty="0"/>
          </a:p>
          <a:p>
            <a:pPr marL="285750" indent="-285750">
              <a:buFont typeface="Arial" panose="020B0604020202020204" pitchFamily="34" charset="0"/>
              <a:buChar char="•"/>
            </a:pPr>
            <a:r>
              <a:rPr kumimoji="1" lang="en" altLang="zh-CN" sz="3200" dirty="0"/>
              <a:t>Potential identification of bacterial hosts for TYR genes by machine learning methods</a:t>
            </a:r>
          </a:p>
        </p:txBody>
      </p:sp>
      <p:cxnSp>
        <p:nvCxnSpPr>
          <p:cNvPr id="14" name="直线连接符 13">
            <a:extLst>
              <a:ext uri="{FF2B5EF4-FFF2-40B4-BE49-F238E27FC236}">
                <a16:creationId xmlns:a16="http://schemas.microsoft.com/office/drawing/2014/main" id="{5B09BB69-90DE-1A67-A503-E15321AC6D71}"/>
              </a:ext>
            </a:extLst>
          </p:cNvPr>
          <p:cNvCxnSpPr/>
          <p:nvPr/>
        </p:nvCxnSpPr>
        <p:spPr>
          <a:xfrm>
            <a:off x="198582" y="6438052"/>
            <a:ext cx="11725563"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32533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04B1A1C-FA50-FFF7-A9D3-513F0F9E4AFD}"/>
              </a:ext>
            </a:extLst>
          </p:cNvPr>
          <p:cNvSpPr txBox="1"/>
          <p:nvPr/>
        </p:nvSpPr>
        <p:spPr>
          <a:xfrm>
            <a:off x="-101600" y="203491"/>
            <a:ext cx="11684000" cy="400110"/>
          </a:xfrm>
          <a:prstGeom prst="rect">
            <a:avLst/>
          </a:prstGeom>
          <a:noFill/>
        </p:spPr>
        <p:txBody>
          <a:bodyPr wrap="square" rtlCol="0">
            <a:spAutoFit/>
          </a:bodyPr>
          <a:lstStyle/>
          <a:p>
            <a:r>
              <a:rPr kumimoji="1" lang="zh-CN" altLang="en-US" sz="2000" dirty="0">
                <a:highlight>
                  <a:srgbClr val="C0C0C0"/>
                </a:highlight>
              </a:rPr>
              <a:t>    </a:t>
            </a:r>
            <a:r>
              <a:rPr kumimoji="1" lang="en" altLang="zh-CN" sz="2000" dirty="0">
                <a:highlight>
                  <a:srgbClr val="C0C0C0"/>
                </a:highlight>
              </a:rPr>
              <a:t>Predicting the abundance of TYR genes in bacteria based on Metagenomics and Machine Learning     </a:t>
            </a:r>
            <a:r>
              <a:rPr kumimoji="1" lang="en" altLang="zh-CN" sz="2000" dirty="0">
                <a:solidFill>
                  <a:schemeClr val="bg2">
                    <a:lumMod val="90000"/>
                  </a:schemeClr>
                </a:solidFill>
                <a:highlight>
                  <a:srgbClr val="C0C0C0"/>
                </a:highlight>
              </a:rPr>
              <a:t>.</a:t>
            </a:r>
            <a:r>
              <a:rPr kumimoji="1" lang="en" altLang="zh-CN" sz="2000" dirty="0">
                <a:highlight>
                  <a:srgbClr val="C0C0C0"/>
                </a:highlight>
              </a:rPr>
              <a:t>          </a:t>
            </a:r>
            <a:endParaRPr kumimoji="1" lang="zh-CN" altLang="en-US" sz="2000" dirty="0">
              <a:highlight>
                <a:srgbClr val="C0C0C0"/>
              </a:highlight>
            </a:endParaRPr>
          </a:p>
        </p:txBody>
      </p:sp>
      <p:sp>
        <p:nvSpPr>
          <p:cNvPr id="7" name="文本框 6">
            <a:extLst>
              <a:ext uri="{FF2B5EF4-FFF2-40B4-BE49-F238E27FC236}">
                <a16:creationId xmlns:a16="http://schemas.microsoft.com/office/drawing/2014/main" id="{EAEB682F-AF1D-3FC0-DDE7-3C336B92F5F6}"/>
              </a:ext>
            </a:extLst>
          </p:cNvPr>
          <p:cNvSpPr txBox="1"/>
          <p:nvPr/>
        </p:nvSpPr>
        <p:spPr>
          <a:xfrm>
            <a:off x="369455" y="941624"/>
            <a:ext cx="11111345" cy="1077218"/>
          </a:xfrm>
          <a:prstGeom prst="rect">
            <a:avLst/>
          </a:prstGeom>
          <a:noFill/>
        </p:spPr>
        <p:txBody>
          <a:bodyPr wrap="square">
            <a:spAutoFit/>
          </a:bodyPr>
          <a:lstStyle/>
          <a:p>
            <a:r>
              <a:rPr kumimoji="1" lang="en" altLang="zh-CN" sz="3200" dirty="0"/>
              <a:t>Potential identification of bacterial hosts for TYR genes by machine learning methods</a:t>
            </a:r>
          </a:p>
        </p:txBody>
      </p:sp>
      <p:cxnSp>
        <p:nvCxnSpPr>
          <p:cNvPr id="14" name="直线连接符 13">
            <a:extLst>
              <a:ext uri="{FF2B5EF4-FFF2-40B4-BE49-F238E27FC236}">
                <a16:creationId xmlns:a16="http://schemas.microsoft.com/office/drawing/2014/main" id="{5B09BB69-90DE-1A67-A503-E15321AC6D71}"/>
              </a:ext>
            </a:extLst>
          </p:cNvPr>
          <p:cNvCxnSpPr/>
          <p:nvPr/>
        </p:nvCxnSpPr>
        <p:spPr>
          <a:xfrm>
            <a:off x="198582" y="6438052"/>
            <a:ext cx="11725563" cy="0"/>
          </a:xfrm>
          <a:prstGeom prst="line">
            <a:avLst/>
          </a:prstGeom>
        </p:spPr>
        <p:style>
          <a:lnRef idx="3">
            <a:schemeClr val="dk1"/>
          </a:lnRef>
          <a:fillRef idx="0">
            <a:schemeClr val="dk1"/>
          </a:fillRef>
          <a:effectRef idx="2">
            <a:schemeClr val="dk1"/>
          </a:effectRef>
          <a:fontRef idx="minor">
            <a:schemeClr val="tx1"/>
          </a:fontRef>
        </p:style>
      </p:cxnSp>
      <p:grpSp>
        <p:nvGrpSpPr>
          <p:cNvPr id="69" name="组合 68">
            <a:extLst>
              <a:ext uri="{FF2B5EF4-FFF2-40B4-BE49-F238E27FC236}">
                <a16:creationId xmlns:a16="http://schemas.microsoft.com/office/drawing/2014/main" id="{479510A4-FCE5-9748-CA01-3E6A4A39ECD7}"/>
              </a:ext>
            </a:extLst>
          </p:cNvPr>
          <p:cNvGrpSpPr/>
          <p:nvPr/>
        </p:nvGrpSpPr>
        <p:grpSpPr>
          <a:xfrm>
            <a:off x="985005" y="2179812"/>
            <a:ext cx="10495795" cy="3884346"/>
            <a:chOff x="609600" y="2032030"/>
            <a:chExt cx="10495795" cy="3884346"/>
          </a:xfrm>
        </p:grpSpPr>
        <p:sp>
          <p:nvSpPr>
            <p:cNvPr id="5" name="矩形 4">
              <a:extLst>
                <a:ext uri="{FF2B5EF4-FFF2-40B4-BE49-F238E27FC236}">
                  <a16:creationId xmlns:a16="http://schemas.microsoft.com/office/drawing/2014/main" id="{E2E4CC22-AE9F-B2B8-11ED-A75FFA2114DD}"/>
                </a:ext>
              </a:extLst>
            </p:cNvPr>
            <p:cNvSpPr/>
            <p:nvPr/>
          </p:nvSpPr>
          <p:spPr>
            <a:xfrm>
              <a:off x="609600" y="2475345"/>
              <a:ext cx="3445164" cy="344103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框架 5">
              <a:extLst>
                <a:ext uri="{FF2B5EF4-FFF2-40B4-BE49-F238E27FC236}">
                  <a16:creationId xmlns:a16="http://schemas.microsoft.com/office/drawing/2014/main" id="{B5B77CAC-2CB3-9D91-5E10-B1B52CDC1603}"/>
                </a:ext>
              </a:extLst>
            </p:cNvPr>
            <p:cNvSpPr/>
            <p:nvPr/>
          </p:nvSpPr>
          <p:spPr>
            <a:xfrm>
              <a:off x="831272" y="2660072"/>
              <a:ext cx="2983345" cy="434110"/>
            </a:xfrm>
            <a:prstGeom prst="fram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Metagenomic</a:t>
              </a:r>
              <a:r>
                <a:rPr kumimoji="1" lang="zh-CN" altLang="en-US" dirty="0">
                  <a:solidFill>
                    <a:schemeClr val="tx1"/>
                  </a:solidFill>
                </a:rPr>
                <a:t> </a:t>
              </a:r>
              <a:r>
                <a:rPr kumimoji="1" lang="en-US" altLang="zh-CN" dirty="0">
                  <a:solidFill>
                    <a:schemeClr val="tx1"/>
                  </a:solidFill>
                </a:rPr>
                <a:t>Data</a:t>
              </a:r>
              <a:endParaRPr kumimoji="1" lang="zh-CN" altLang="en-US" dirty="0">
                <a:solidFill>
                  <a:schemeClr val="tx1"/>
                </a:solidFill>
              </a:endParaRPr>
            </a:p>
          </p:txBody>
        </p:sp>
        <p:sp>
          <p:nvSpPr>
            <p:cNvPr id="13" name="下箭头 12">
              <a:extLst>
                <a:ext uri="{FF2B5EF4-FFF2-40B4-BE49-F238E27FC236}">
                  <a16:creationId xmlns:a16="http://schemas.microsoft.com/office/drawing/2014/main" id="{6FBB9A69-ECED-8095-99AE-97DF8DF01585}"/>
                </a:ext>
              </a:extLst>
            </p:cNvPr>
            <p:cNvSpPr/>
            <p:nvPr/>
          </p:nvSpPr>
          <p:spPr>
            <a:xfrm>
              <a:off x="1596800" y="3063875"/>
              <a:ext cx="138543" cy="43411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下箭头 14">
              <a:extLst>
                <a:ext uri="{FF2B5EF4-FFF2-40B4-BE49-F238E27FC236}">
                  <a16:creationId xmlns:a16="http://schemas.microsoft.com/office/drawing/2014/main" id="{860D8451-B04C-C7AA-B196-D3D06A3E989F}"/>
                </a:ext>
              </a:extLst>
            </p:cNvPr>
            <p:cNvSpPr/>
            <p:nvPr/>
          </p:nvSpPr>
          <p:spPr>
            <a:xfrm>
              <a:off x="3197952" y="3063686"/>
              <a:ext cx="138543" cy="500465"/>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29948FD8-21C3-0D87-D6D5-8059F0ADCF1C}"/>
                </a:ext>
              </a:extLst>
            </p:cNvPr>
            <p:cNvSpPr/>
            <p:nvPr/>
          </p:nvSpPr>
          <p:spPr>
            <a:xfrm>
              <a:off x="831272" y="3854068"/>
              <a:ext cx="1616364" cy="175490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FEBA76F7-E56B-7E54-5C88-F339376778D6}"/>
                </a:ext>
              </a:extLst>
            </p:cNvPr>
            <p:cNvSpPr txBox="1"/>
            <p:nvPr/>
          </p:nvSpPr>
          <p:spPr>
            <a:xfrm>
              <a:off x="886690" y="4057360"/>
              <a:ext cx="1505527" cy="276999"/>
            </a:xfrm>
            <a:prstGeom prst="rect">
              <a:avLst/>
            </a:prstGeom>
            <a:noFill/>
          </p:spPr>
          <p:txBody>
            <a:bodyPr wrap="square" rtlCol="0">
              <a:spAutoFit/>
            </a:bodyPr>
            <a:lstStyle/>
            <a:p>
              <a:pPr algn="ctr"/>
              <a:r>
                <a:rPr kumimoji="1" lang="en-US" altLang="zh-CN" sz="1200" b="1" dirty="0"/>
                <a:t>Abundant</a:t>
              </a:r>
              <a:r>
                <a:rPr kumimoji="1" lang="zh-CN" altLang="en-US" sz="1200" b="1" dirty="0"/>
                <a:t> </a:t>
              </a:r>
              <a:r>
                <a:rPr kumimoji="1" lang="en-US" altLang="zh-CN" sz="1200" b="1" dirty="0"/>
                <a:t>genera</a:t>
              </a:r>
              <a:endParaRPr kumimoji="1" lang="zh-CN" altLang="en-US" sz="1200" b="1" dirty="0"/>
            </a:p>
          </p:txBody>
        </p:sp>
        <p:sp>
          <p:nvSpPr>
            <p:cNvPr id="18" name="文本框 17">
              <a:extLst>
                <a:ext uri="{FF2B5EF4-FFF2-40B4-BE49-F238E27FC236}">
                  <a16:creationId xmlns:a16="http://schemas.microsoft.com/office/drawing/2014/main" id="{32AE54E8-65B4-755F-B3B9-461234A3E35B}"/>
                </a:ext>
              </a:extLst>
            </p:cNvPr>
            <p:cNvSpPr txBox="1"/>
            <p:nvPr/>
          </p:nvSpPr>
          <p:spPr>
            <a:xfrm>
              <a:off x="860014" y="4598030"/>
              <a:ext cx="1505527" cy="276999"/>
            </a:xfrm>
            <a:prstGeom prst="rect">
              <a:avLst/>
            </a:prstGeom>
            <a:noFill/>
          </p:spPr>
          <p:txBody>
            <a:bodyPr wrap="square" rtlCol="0">
              <a:spAutoFit/>
            </a:bodyPr>
            <a:lstStyle/>
            <a:p>
              <a:pPr algn="ctr"/>
              <a:r>
                <a:rPr kumimoji="1" lang="en-US" altLang="zh-CN" sz="1200" b="1" dirty="0"/>
                <a:t>Family</a:t>
              </a:r>
              <a:r>
                <a:rPr kumimoji="1" lang="zh-CN" altLang="en-US" sz="1200" b="1" dirty="0"/>
                <a:t> </a:t>
              </a:r>
              <a:r>
                <a:rPr kumimoji="1" lang="en-US" altLang="zh-CN" sz="1200" b="1" dirty="0"/>
                <a:t>&amp;</a:t>
              </a:r>
              <a:r>
                <a:rPr kumimoji="1" lang="zh-CN" altLang="en-US" sz="1200" b="1" dirty="0"/>
                <a:t> </a:t>
              </a:r>
              <a:r>
                <a:rPr kumimoji="1" lang="en-US" altLang="zh-CN" sz="1200" b="1" dirty="0"/>
                <a:t>Genus</a:t>
              </a:r>
              <a:endParaRPr kumimoji="1" lang="zh-CN" altLang="en-US" sz="1200" b="1" dirty="0"/>
            </a:p>
          </p:txBody>
        </p:sp>
        <p:sp>
          <p:nvSpPr>
            <p:cNvPr id="19" name="文本框 18">
              <a:extLst>
                <a:ext uri="{FF2B5EF4-FFF2-40B4-BE49-F238E27FC236}">
                  <a16:creationId xmlns:a16="http://schemas.microsoft.com/office/drawing/2014/main" id="{32ABFFF2-734E-6B76-8FE4-9CCB66F422BF}"/>
                </a:ext>
              </a:extLst>
            </p:cNvPr>
            <p:cNvSpPr txBox="1"/>
            <p:nvPr/>
          </p:nvSpPr>
          <p:spPr>
            <a:xfrm>
              <a:off x="886688" y="5073268"/>
              <a:ext cx="1505527" cy="276999"/>
            </a:xfrm>
            <a:prstGeom prst="rect">
              <a:avLst/>
            </a:prstGeom>
            <a:noFill/>
          </p:spPr>
          <p:txBody>
            <a:bodyPr wrap="square" rtlCol="0">
              <a:spAutoFit/>
            </a:bodyPr>
            <a:lstStyle/>
            <a:p>
              <a:pPr algn="ctr"/>
              <a:r>
                <a:rPr kumimoji="1" lang="en-US" altLang="zh-CN" sz="1200" b="1" dirty="0"/>
                <a:t>Abundance</a:t>
              </a:r>
              <a:r>
                <a:rPr kumimoji="1" lang="zh-CN" altLang="en-US" sz="1200" b="1" dirty="0"/>
                <a:t> </a:t>
              </a:r>
              <a:r>
                <a:rPr kumimoji="1" lang="en-US" altLang="zh-CN" sz="1200" b="1" dirty="0"/>
                <a:t>value</a:t>
              </a:r>
              <a:endParaRPr kumimoji="1" lang="zh-CN" altLang="en-US" sz="1200" b="1" dirty="0"/>
            </a:p>
          </p:txBody>
        </p:sp>
        <p:sp>
          <p:nvSpPr>
            <p:cNvPr id="20" name="矩形 19">
              <a:extLst>
                <a:ext uri="{FF2B5EF4-FFF2-40B4-BE49-F238E27FC236}">
                  <a16:creationId xmlns:a16="http://schemas.microsoft.com/office/drawing/2014/main" id="{CA73E1DE-B691-F3DD-318E-B1FB39B666D2}"/>
                </a:ext>
              </a:extLst>
            </p:cNvPr>
            <p:cNvSpPr/>
            <p:nvPr/>
          </p:nvSpPr>
          <p:spPr>
            <a:xfrm>
              <a:off x="2678545" y="3854067"/>
              <a:ext cx="1145309" cy="175490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文本框 20">
              <a:extLst>
                <a:ext uri="{FF2B5EF4-FFF2-40B4-BE49-F238E27FC236}">
                  <a16:creationId xmlns:a16="http://schemas.microsoft.com/office/drawing/2014/main" id="{DFF1F46D-D82F-E653-42B1-49BE6757F6E8}"/>
                </a:ext>
              </a:extLst>
            </p:cNvPr>
            <p:cNvSpPr txBox="1"/>
            <p:nvPr/>
          </p:nvSpPr>
          <p:spPr>
            <a:xfrm>
              <a:off x="886688" y="3592458"/>
              <a:ext cx="1616364" cy="261610"/>
            </a:xfrm>
            <a:prstGeom prst="rect">
              <a:avLst/>
            </a:prstGeom>
            <a:noFill/>
          </p:spPr>
          <p:txBody>
            <a:bodyPr wrap="square" rtlCol="0">
              <a:spAutoFit/>
            </a:bodyPr>
            <a:lstStyle/>
            <a:p>
              <a:r>
                <a:rPr kumimoji="1" lang="en-US" altLang="zh-CN" sz="1100" b="1" dirty="0"/>
                <a:t>Explanatory</a:t>
              </a:r>
              <a:r>
                <a:rPr kumimoji="1" lang="zh-CN" altLang="en-US" sz="1100" b="1" dirty="0"/>
                <a:t> </a:t>
              </a:r>
              <a:r>
                <a:rPr kumimoji="1" lang="en-US" altLang="zh-CN" sz="1100" b="1" dirty="0"/>
                <a:t>Variables</a:t>
              </a:r>
              <a:endParaRPr kumimoji="1" lang="zh-CN" altLang="en-US" sz="1100" b="1" dirty="0"/>
            </a:p>
          </p:txBody>
        </p:sp>
        <p:sp>
          <p:nvSpPr>
            <p:cNvPr id="22" name="文本框 21">
              <a:extLst>
                <a:ext uri="{FF2B5EF4-FFF2-40B4-BE49-F238E27FC236}">
                  <a16:creationId xmlns:a16="http://schemas.microsoft.com/office/drawing/2014/main" id="{8CB2063D-2537-FB03-23C9-203F13C5E208}"/>
                </a:ext>
              </a:extLst>
            </p:cNvPr>
            <p:cNvSpPr txBox="1"/>
            <p:nvPr/>
          </p:nvSpPr>
          <p:spPr>
            <a:xfrm>
              <a:off x="2824014" y="3615858"/>
              <a:ext cx="1048329" cy="261610"/>
            </a:xfrm>
            <a:prstGeom prst="rect">
              <a:avLst/>
            </a:prstGeom>
            <a:noFill/>
          </p:spPr>
          <p:txBody>
            <a:bodyPr wrap="square" rtlCol="0">
              <a:spAutoFit/>
            </a:bodyPr>
            <a:lstStyle/>
            <a:p>
              <a:r>
                <a:rPr kumimoji="1" lang="en-US" altLang="zh-CN" sz="1100" b="1" dirty="0"/>
                <a:t>Responses</a:t>
              </a:r>
              <a:endParaRPr kumimoji="1" lang="zh-CN" altLang="en-US" sz="1100" b="1" dirty="0"/>
            </a:p>
          </p:txBody>
        </p:sp>
        <p:sp>
          <p:nvSpPr>
            <p:cNvPr id="23" name="文本框 22">
              <a:extLst>
                <a:ext uri="{FF2B5EF4-FFF2-40B4-BE49-F238E27FC236}">
                  <a16:creationId xmlns:a16="http://schemas.microsoft.com/office/drawing/2014/main" id="{5132DA82-50ED-DCAA-4A7E-95E1C82C08A1}"/>
                </a:ext>
              </a:extLst>
            </p:cNvPr>
            <p:cNvSpPr txBox="1"/>
            <p:nvPr/>
          </p:nvSpPr>
          <p:spPr>
            <a:xfrm>
              <a:off x="2783374" y="4511767"/>
              <a:ext cx="1505527" cy="276999"/>
            </a:xfrm>
            <a:prstGeom prst="rect">
              <a:avLst/>
            </a:prstGeom>
            <a:noFill/>
          </p:spPr>
          <p:txBody>
            <a:bodyPr wrap="square" rtlCol="0">
              <a:spAutoFit/>
            </a:bodyPr>
            <a:lstStyle/>
            <a:p>
              <a:r>
                <a:rPr kumimoji="1" lang="en-US" altLang="zh-CN" sz="1200" b="1" dirty="0"/>
                <a:t>TYRs</a:t>
              </a:r>
              <a:r>
                <a:rPr kumimoji="1" lang="zh-CN" altLang="en-US" sz="1200" b="1" dirty="0"/>
                <a:t> </a:t>
              </a:r>
              <a:r>
                <a:rPr kumimoji="1" lang="en-US" altLang="zh-CN" sz="1200" b="1" dirty="0"/>
                <a:t>Matrix</a:t>
              </a:r>
              <a:endParaRPr kumimoji="1" lang="zh-CN" altLang="en-US" sz="1200" b="1" dirty="0"/>
            </a:p>
          </p:txBody>
        </p:sp>
        <p:sp>
          <p:nvSpPr>
            <p:cNvPr id="24" name="下箭头 23">
              <a:extLst>
                <a:ext uri="{FF2B5EF4-FFF2-40B4-BE49-F238E27FC236}">
                  <a16:creationId xmlns:a16="http://schemas.microsoft.com/office/drawing/2014/main" id="{717BA62F-A910-609B-6FE0-2D1A518A7C7E}"/>
                </a:ext>
              </a:extLst>
            </p:cNvPr>
            <p:cNvSpPr/>
            <p:nvPr/>
          </p:nvSpPr>
          <p:spPr>
            <a:xfrm rot="16200000">
              <a:off x="4189541" y="3885242"/>
              <a:ext cx="230909" cy="500465"/>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209F731B-5906-C954-C094-EF7089469DE5}"/>
                </a:ext>
              </a:extLst>
            </p:cNvPr>
            <p:cNvSpPr/>
            <p:nvPr/>
          </p:nvSpPr>
          <p:spPr>
            <a:xfrm>
              <a:off x="4632034" y="2475343"/>
              <a:ext cx="3445164" cy="344103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a:extLst>
                <a:ext uri="{FF2B5EF4-FFF2-40B4-BE49-F238E27FC236}">
                  <a16:creationId xmlns:a16="http://schemas.microsoft.com/office/drawing/2014/main" id="{F902A6A8-18AB-2440-610E-2A3ED7A115E1}"/>
                </a:ext>
              </a:extLst>
            </p:cNvPr>
            <p:cNvSpPr/>
            <p:nvPr/>
          </p:nvSpPr>
          <p:spPr>
            <a:xfrm>
              <a:off x="5101500" y="2827989"/>
              <a:ext cx="415636" cy="212158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80%</a:t>
              </a:r>
              <a:endParaRPr kumimoji="1" lang="zh-CN" altLang="en-US" dirty="0"/>
            </a:p>
          </p:txBody>
        </p:sp>
        <p:sp>
          <p:nvSpPr>
            <p:cNvPr id="27" name="矩形 26">
              <a:extLst>
                <a:ext uri="{FF2B5EF4-FFF2-40B4-BE49-F238E27FC236}">
                  <a16:creationId xmlns:a16="http://schemas.microsoft.com/office/drawing/2014/main" id="{643BA0D9-F9E1-A695-9C19-4CE59CB09891}"/>
                </a:ext>
              </a:extLst>
            </p:cNvPr>
            <p:cNvSpPr/>
            <p:nvPr/>
          </p:nvSpPr>
          <p:spPr>
            <a:xfrm>
              <a:off x="5094751" y="4951340"/>
              <a:ext cx="415636" cy="68816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t>20%</a:t>
              </a:r>
              <a:endParaRPr kumimoji="1" lang="zh-CN" altLang="en-US" sz="1600" dirty="0"/>
            </a:p>
          </p:txBody>
        </p:sp>
        <p:sp>
          <p:nvSpPr>
            <p:cNvPr id="28" name="文本框 27">
              <a:extLst>
                <a:ext uri="{FF2B5EF4-FFF2-40B4-BE49-F238E27FC236}">
                  <a16:creationId xmlns:a16="http://schemas.microsoft.com/office/drawing/2014/main" id="{5AA7BD07-B564-A223-FC94-D79AC611A4BD}"/>
                </a:ext>
              </a:extLst>
            </p:cNvPr>
            <p:cNvSpPr txBox="1"/>
            <p:nvPr/>
          </p:nvSpPr>
          <p:spPr>
            <a:xfrm>
              <a:off x="1547085" y="2032030"/>
              <a:ext cx="1699504" cy="369332"/>
            </a:xfrm>
            <a:prstGeom prst="rect">
              <a:avLst/>
            </a:prstGeom>
            <a:noFill/>
          </p:spPr>
          <p:txBody>
            <a:bodyPr wrap="none" rtlCol="0">
              <a:spAutoFit/>
            </a:bodyPr>
            <a:lstStyle/>
            <a:p>
              <a:r>
                <a:rPr kumimoji="1" lang="en-US" altLang="zh-CN" b="1" dirty="0"/>
                <a:t>Bioinformatics</a:t>
              </a:r>
              <a:endParaRPr kumimoji="1" lang="zh-CN" altLang="en-US" b="1" dirty="0"/>
            </a:p>
          </p:txBody>
        </p:sp>
        <p:sp>
          <p:nvSpPr>
            <p:cNvPr id="29" name="文本框 28">
              <a:extLst>
                <a:ext uri="{FF2B5EF4-FFF2-40B4-BE49-F238E27FC236}">
                  <a16:creationId xmlns:a16="http://schemas.microsoft.com/office/drawing/2014/main" id="{D730BB59-13A2-823F-CD60-96E068855B63}"/>
                </a:ext>
              </a:extLst>
            </p:cNvPr>
            <p:cNvSpPr txBox="1"/>
            <p:nvPr/>
          </p:nvSpPr>
          <p:spPr>
            <a:xfrm>
              <a:off x="5267716" y="2050138"/>
              <a:ext cx="2055371" cy="369332"/>
            </a:xfrm>
            <a:prstGeom prst="rect">
              <a:avLst/>
            </a:prstGeom>
            <a:noFill/>
          </p:spPr>
          <p:txBody>
            <a:bodyPr wrap="none" rtlCol="0">
              <a:spAutoFit/>
            </a:bodyPr>
            <a:lstStyle/>
            <a:p>
              <a:r>
                <a:rPr kumimoji="1" lang="en-US" altLang="zh-CN" b="1" dirty="0"/>
                <a:t>Machine</a:t>
              </a:r>
              <a:r>
                <a:rPr kumimoji="1" lang="zh-CN" altLang="en-US" b="1" dirty="0"/>
                <a:t> </a:t>
              </a:r>
              <a:r>
                <a:rPr kumimoji="1" lang="en-US" altLang="zh-CN" b="1" dirty="0"/>
                <a:t>Learning</a:t>
              </a:r>
              <a:endParaRPr kumimoji="1" lang="zh-CN" altLang="en-US" b="1" dirty="0"/>
            </a:p>
          </p:txBody>
        </p:sp>
        <p:sp>
          <p:nvSpPr>
            <p:cNvPr id="31" name="文本框 30">
              <a:extLst>
                <a:ext uri="{FF2B5EF4-FFF2-40B4-BE49-F238E27FC236}">
                  <a16:creationId xmlns:a16="http://schemas.microsoft.com/office/drawing/2014/main" id="{BCCEF60D-DFA8-E364-E87D-8A84F00F6F93}"/>
                </a:ext>
              </a:extLst>
            </p:cNvPr>
            <p:cNvSpPr txBox="1"/>
            <p:nvPr/>
          </p:nvSpPr>
          <p:spPr>
            <a:xfrm rot="10800000">
              <a:off x="4595162" y="3006879"/>
              <a:ext cx="461665" cy="1777090"/>
            </a:xfrm>
            <a:prstGeom prst="rect">
              <a:avLst/>
            </a:prstGeom>
            <a:noFill/>
          </p:spPr>
          <p:txBody>
            <a:bodyPr vert="eaVert" wrap="none" rtlCol="0">
              <a:spAutoFit/>
            </a:bodyPr>
            <a:lstStyle/>
            <a:p>
              <a:r>
                <a:rPr kumimoji="1" lang="en-US" altLang="zh-CN" dirty="0"/>
                <a:t>Training</a:t>
              </a:r>
              <a:r>
                <a:rPr kumimoji="1" lang="zh-CN" altLang="en-US" dirty="0"/>
                <a:t> </a:t>
              </a:r>
              <a:r>
                <a:rPr kumimoji="1" lang="en-US" altLang="zh-CN" dirty="0"/>
                <a:t>datasets</a:t>
              </a:r>
              <a:endParaRPr kumimoji="1" lang="zh-CN" altLang="en-US" dirty="0"/>
            </a:p>
          </p:txBody>
        </p:sp>
        <p:sp>
          <p:nvSpPr>
            <p:cNvPr id="32" name="文本框 31">
              <a:extLst>
                <a:ext uri="{FF2B5EF4-FFF2-40B4-BE49-F238E27FC236}">
                  <a16:creationId xmlns:a16="http://schemas.microsoft.com/office/drawing/2014/main" id="{01E2E9DF-99B6-A56E-C456-25F425B7CBC8}"/>
                </a:ext>
              </a:extLst>
            </p:cNvPr>
            <p:cNvSpPr txBox="1"/>
            <p:nvPr/>
          </p:nvSpPr>
          <p:spPr>
            <a:xfrm rot="10800000">
              <a:off x="4560711" y="4847513"/>
              <a:ext cx="615553" cy="785914"/>
            </a:xfrm>
            <a:prstGeom prst="rect">
              <a:avLst/>
            </a:prstGeom>
            <a:noFill/>
          </p:spPr>
          <p:txBody>
            <a:bodyPr vert="eaVert" wrap="square" rtlCol="0">
              <a:spAutoFit/>
            </a:bodyPr>
            <a:lstStyle/>
            <a:p>
              <a:r>
                <a:rPr kumimoji="1" lang="en-US" altLang="zh-CN" sz="1400" dirty="0"/>
                <a:t>Testing</a:t>
              </a:r>
              <a:r>
                <a:rPr kumimoji="1" lang="zh-CN" altLang="en-US" sz="1400" dirty="0"/>
                <a:t> </a:t>
              </a:r>
              <a:r>
                <a:rPr kumimoji="1" lang="en-US" altLang="zh-CN" sz="1400" dirty="0"/>
                <a:t>datasets</a:t>
              </a:r>
              <a:endParaRPr kumimoji="1" lang="zh-CN" altLang="en-US" sz="1400" dirty="0"/>
            </a:p>
          </p:txBody>
        </p:sp>
        <p:sp>
          <p:nvSpPr>
            <p:cNvPr id="33" name="矩形 32">
              <a:extLst>
                <a:ext uri="{FF2B5EF4-FFF2-40B4-BE49-F238E27FC236}">
                  <a16:creationId xmlns:a16="http://schemas.microsoft.com/office/drawing/2014/main" id="{D4CCA04C-C523-2677-1295-FE41520DA3E0}"/>
                </a:ext>
              </a:extLst>
            </p:cNvPr>
            <p:cNvSpPr/>
            <p:nvPr/>
          </p:nvSpPr>
          <p:spPr>
            <a:xfrm>
              <a:off x="5740400" y="4195858"/>
              <a:ext cx="320963" cy="31590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矩形 33">
              <a:extLst>
                <a:ext uri="{FF2B5EF4-FFF2-40B4-BE49-F238E27FC236}">
                  <a16:creationId xmlns:a16="http://schemas.microsoft.com/office/drawing/2014/main" id="{476EFEB7-60DF-58DC-0219-52FAC0919744}"/>
                </a:ext>
              </a:extLst>
            </p:cNvPr>
            <p:cNvSpPr/>
            <p:nvPr/>
          </p:nvSpPr>
          <p:spPr>
            <a:xfrm>
              <a:off x="6142847" y="4195858"/>
              <a:ext cx="320963" cy="31590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矩形 34">
              <a:extLst>
                <a:ext uri="{FF2B5EF4-FFF2-40B4-BE49-F238E27FC236}">
                  <a16:creationId xmlns:a16="http://schemas.microsoft.com/office/drawing/2014/main" id="{D34B0A09-A835-7903-6648-4C14DF92A858}"/>
                </a:ext>
              </a:extLst>
            </p:cNvPr>
            <p:cNvSpPr/>
            <p:nvPr/>
          </p:nvSpPr>
          <p:spPr>
            <a:xfrm>
              <a:off x="5729519" y="4606593"/>
              <a:ext cx="320963" cy="31590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矩形 35">
              <a:extLst>
                <a:ext uri="{FF2B5EF4-FFF2-40B4-BE49-F238E27FC236}">
                  <a16:creationId xmlns:a16="http://schemas.microsoft.com/office/drawing/2014/main" id="{55AF7302-D11F-4979-FE2D-2F44D4616E49}"/>
                </a:ext>
              </a:extLst>
            </p:cNvPr>
            <p:cNvSpPr/>
            <p:nvPr/>
          </p:nvSpPr>
          <p:spPr>
            <a:xfrm>
              <a:off x="6131966" y="4606593"/>
              <a:ext cx="320963" cy="31590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矩形 36">
              <a:extLst>
                <a:ext uri="{FF2B5EF4-FFF2-40B4-BE49-F238E27FC236}">
                  <a16:creationId xmlns:a16="http://schemas.microsoft.com/office/drawing/2014/main" id="{8A48D4BA-115F-EB79-A8A3-E4AEF8842ECD}"/>
                </a:ext>
              </a:extLst>
            </p:cNvPr>
            <p:cNvSpPr/>
            <p:nvPr/>
          </p:nvSpPr>
          <p:spPr>
            <a:xfrm>
              <a:off x="6556175" y="4195858"/>
              <a:ext cx="320963" cy="31590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矩形 37">
              <a:extLst>
                <a:ext uri="{FF2B5EF4-FFF2-40B4-BE49-F238E27FC236}">
                  <a16:creationId xmlns:a16="http://schemas.microsoft.com/office/drawing/2014/main" id="{3A9FAEA1-FE81-E57D-6EB1-BE2C0AEA0888}"/>
                </a:ext>
              </a:extLst>
            </p:cNvPr>
            <p:cNvSpPr/>
            <p:nvPr/>
          </p:nvSpPr>
          <p:spPr>
            <a:xfrm>
              <a:off x="6958622" y="4195858"/>
              <a:ext cx="320963" cy="31590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矩形 38">
              <a:extLst>
                <a:ext uri="{FF2B5EF4-FFF2-40B4-BE49-F238E27FC236}">
                  <a16:creationId xmlns:a16="http://schemas.microsoft.com/office/drawing/2014/main" id="{B176E09F-1A13-C4F1-31D8-3E28B7482996}"/>
                </a:ext>
              </a:extLst>
            </p:cNvPr>
            <p:cNvSpPr/>
            <p:nvPr/>
          </p:nvSpPr>
          <p:spPr>
            <a:xfrm>
              <a:off x="6545294" y="4606593"/>
              <a:ext cx="320963" cy="31590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矩形 39">
              <a:extLst>
                <a:ext uri="{FF2B5EF4-FFF2-40B4-BE49-F238E27FC236}">
                  <a16:creationId xmlns:a16="http://schemas.microsoft.com/office/drawing/2014/main" id="{F13242DF-DB07-0B27-717B-0448D7B04920}"/>
                </a:ext>
              </a:extLst>
            </p:cNvPr>
            <p:cNvSpPr/>
            <p:nvPr/>
          </p:nvSpPr>
          <p:spPr>
            <a:xfrm>
              <a:off x="6947741" y="4606593"/>
              <a:ext cx="320963" cy="31590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矩形 40">
              <a:extLst>
                <a:ext uri="{FF2B5EF4-FFF2-40B4-BE49-F238E27FC236}">
                  <a16:creationId xmlns:a16="http://schemas.microsoft.com/office/drawing/2014/main" id="{8BD6FDCF-FFD2-7394-D143-675B44ACC034}"/>
                </a:ext>
              </a:extLst>
            </p:cNvPr>
            <p:cNvSpPr/>
            <p:nvPr/>
          </p:nvSpPr>
          <p:spPr>
            <a:xfrm>
              <a:off x="5740400" y="4981144"/>
              <a:ext cx="320963" cy="31590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矩形 41">
              <a:extLst>
                <a:ext uri="{FF2B5EF4-FFF2-40B4-BE49-F238E27FC236}">
                  <a16:creationId xmlns:a16="http://schemas.microsoft.com/office/drawing/2014/main" id="{6269E65D-FB2A-58F8-4714-785B949A9D39}"/>
                </a:ext>
              </a:extLst>
            </p:cNvPr>
            <p:cNvSpPr/>
            <p:nvPr/>
          </p:nvSpPr>
          <p:spPr>
            <a:xfrm>
              <a:off x="6142847" y="4981144"/>
              <a:ext cx="320963" cy="31590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矩形 42">
              <a:extLst>
                <a:ext uri="{FF2B5EF4-FFF2-40B4-BE49-F238E27FC236}">
                  <a16:creationId xmlns:a16="http://schemas.microsoft.com/office/drawing/2014/main" id="{56CDD113-FCFE-49B5-4503-093650B2D757}"/>
                </a:ext>
              </a:extLst>
            </p:cNvPr>
            <p:cNvSpPr/>
            <p:nvPr/>
          </p:nvSpPr>
          <p:spPr>
            <a:xfrm>
              <a:off x="5729519" y="5391879"/>
              <a:ext cx="320963" cy="31590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矩形 43">
              <a:extLst>
                <a:ext uri="{FF2B5EF4-FFF2-40B4-BE49-F238E27FC236}">
                  <a16:creationId xmlns:a16="http://schemas.microsoft.com/office/drawing/2014/main" id="{DD17426A-BABA-8FBC-25FC-5152143F07CD}"/>
                </a:ext>
              </a:extLst>
            </p:cNvPr>
            <p:cNvSpPr/>
            <p:nvPr/>
          </p:nvSpPr>
          <p:spPr>
            <a:xfrm>
              <a:off x="6131966" y="5391879"/>
              <a:ext cx="320963" cy="31590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矩形 44">
              <a:extLst>
                <a:ext uri="{FF2B5EF4-FFF2-40B4-BE49-F238E27FC236}">
                  <a16:creationId xmlns:a16="http://schemas.microsoft.com/office/drawing/2014/main" id="{19F59AAA-A728-A5F9-79D0-080BB7451072}"/>
                </a:ext>
              </a:extLst>
            </p:cNvPr>
            <p:cNvSpPr/>
            <p:nvPr/>
          </p:nvSpPr>
          <p:spPr>
            <a:xfrm>
              <a:off x="6556175" y="4981144"/>
              <a:ext cx="320963" cy="31590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矩形 45">
              <a:extLst>
                <a:ext uri="{FF2B5EF4-FFF2-40B4-BE49-F238E27FC236}">
                  <a16:creationId xmlns:a16="http://schemas.microsoft.com/office/drawing/2014/main" id="{6ED77066-6F4C-2B64-1640-8DF9D7E545E3}"/>
                </a:ext>
              </a:extLst>
            </p:cNvPr>
            <p:cNvSpPr/>
            <p:nvPr/>
          </p:nvSpPr>
          <p:spPr>
            <a:xfrm>
              <a:off x="6958622" y="4981144"/>
              <a:ext cx="320963" cy="31590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矩形 46">
              <a:extLst>
                <a:ext uri="{FF2B5EF4-FFF2-40B4-BE49-F238E27FC236}">
                  <a16:creationId xmlns:a16="http://schemas.microsoft.com/office/drawing/2014/main" id="{F482120B-254B-27C4-A3D5-8E45685CAC7D}"/>
                </a:ext>
              </a:extLst>
            </p:cNvPr>
            <p:cNvSpPr/>
            <p:nvPr/>
          </p:nvSpPr>
          <p:spPr>
            <a:xfrm>
              <a:off x="6545294" y="5391879"/>
              <a:ext cx="320963" cy="31590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矩形 47">
              <a:extLst>
                <a:ext uri="{FF2B5EF4-FFF2-40B4-BE49-F238E27FC236}">
                  <a16:creationId xmlns:a16="http://schemas.microsoft.com/office/drawing/2014/main" id="{7E473306-EE18-0B44-4719-2A484B646CD6}"/>
                </a:ext>
              </a:extLst>
            </p:cNvPr>
            <p:cNvSpPr/>
            <p:nvPr/>
          </p:nvSpPr>
          <p:spPr>
            <a:xfrm>
              <a:off x="6947741" y="5391879"/>
              <a:ext cx="320963" cy="31590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矩形 48">
              <a:extLst>
                <a:ext uri="{FF2B5EF4-FFF2-40B4-BE49-F238E27FC236}">
                  <a16:creationId xmlns:a16="http://schemas.microsoft.com/office/drawing/2014/main" id="{E190310D-8F56-BD10-5995-C66329AD29DB}"/>
                </a:ext>
              </a:extLst>
            </p:cNvPr>
            <p:cNvSpPr/>
            <p:nvPr/>
          </p:nvSpPr>
          <p:spPr>
            <a:xfrm>
              <a:off x="7385449" y="4177002"/>
              <a:ext cx="320963" cy="31590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矩形 50">
              <a:extLst>
                <a:ext uri="{FF2B5EF4-FFF2-40B4-BE49-F238E27FC236}">
                  <a16:creationId xmlns:a16="http://schemas.microsoft.com/office/drawing/2014/main" id="{C20D6CD8-D60C-4AD8-715A-9F91D62C23B9}"/>
                </a:ext>
              </a:extLst>
            </p:cNvPr>
            <p:cNvSpPr/>
            <p:nvPr/>
          </p:nvSpPr>
          <p:spPr>
            <a:xfrm>
              <a:off x="7374568" y="4587737"/>
              <a:ext cx="320963" cy="31590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矩形 52">
              <a:extLst>
                <a:ext uri="{FF2B5EF4-FFF2-40B4-BE49-F238E27FC236}">
                  <a16:creationId xmlns:a16="http://schemas.microsoft.com/office/drawing/2014/main" id="{A7EDAD37-4432-3C9B-86AB-CB73CF22461E}"/>
                </a:ext>
              </a:extLst>
            </p:cNvPr>
            <p:cNvSpPr/>
            <p:nvPr/>
          </p:nvSpPr>
          <p:spPr>
            <a:xfrm>
              <a:off x="7385449" y="4962288"/>
              <a:ext cx="320963" cy="31590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矩形 54">
              <a:extLst>
                <a:ext uri="{FF2B5EF4-FFF2-40B4-BE49-F238E27FC236}">
                  <a16:creationId xmlns:a16="http://schemas.microsoft.com/office/drawing/2014/main" id="{98F225C4-1E6C-98AA-E144-56E1CC545B5E}"/>
                </a:ext>
              </a:extLst>
            </p:cNvPr>
            <p:cNvSpPr/>
            <p:nvPr/>
          </p:nvSpPr>
          <p:spPr>
            <a:xfrm>
              <a:off x="7374568" y="5373023"/>
              <a:ext cx="320963" cy="31590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矩形 58">
              <a:extLst>
                <a:ext uri="{FF2B5EF4-FFF2-40B4-BE49-F238E27FC236}">
                  <a16:creationId xmlns:a16="http://schemas.microsoft.com/office/drawing/2014/main" id="{FDDB0AD5-5F48-F444-DF1F-89C3878A94CB}"/>
                </a:ext>
              </a:extLst>
            </p:cNvPr>
            <p:cNvSpPr/>
            <p:nvPr/>
          </p:nvSpPr>
          <p:spPr>
            <a:xfrm>
              <a:off x="5679749" y="4066720"/>
              <a:ext cx="2084445" cy="1743076"/>
            </a:xfrm>
            <a:prstGeom prst="rect">
              <a:avLst/>
            </a:pr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下箭头 59">
              <a:extLst>
                <a:ext uri="{FF2B5EF4-FFF2-40B4-BE49-F238E27FC236}">
                  <a16:creationId xmlns:a16="http://schemas.microsoft.com/office/drawing/2014/main" id="{0C877786-4248-5FC7-D15C-E888D40A00F7}"/>
                </a:ext>
              </a:extLst>
            </p:cNvPr>
            <p:cNvSpPr/>
            <p:nvPr/>
          </p:nvSpPr>
          <p:spPr>
            <a:xfrm rot="10800000">
              <a:off x="6611772" y="3569332"/>
              <a:ext cx="230909" cy="500465"/>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矩形 62">
              <a:extLst>
                <a:ext uri="{FF2B5EF4-FFF2-40B4-BE49-F238E27FC236}">
                  <a16:creationId xmlns:a16="http://schemas.microsoft.com/office/drawing/2014/main" id="{BCBFA98A-A1A8-3F41-6CB6-21186BD94CDC}"/>
                </a:ext>
              </a:extLst>
            </p:cNvPr>
            <p:cNvSpPr/>
            <p:nvPr/>
          </p:nvSpPr>
          <p:spPr>
            <a:xfrm>
              <a:off x="5729519" y="3006879"/>
              <a:ext cx="1966012" cy="518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Validation</a:t>
              </a:r>
              <a:endParaRPr kumimoji="1" lang="zh-CN" altLang="en-US" dirty="0"/>
            </a:p>
          </p:txBody>
        </p:sp>
        <p:sp>
          <p:nvSpPr>
            <p:cNvPr id="64" name="下箭头 63">
              <a:extLst>
                <a:ext uri="{FF2B5EF4-FFF2-40B4-BE49-F238E27FC236}">
                  <a16:creationId xmlns:a16="http://schemas.microsoft.com/office/drawing/2014/main" id="{8AB9A12C-63E7-DC34-5253-65B707ECFDE5}"/>
                </a:ext>
              </a:extLst>
            </p:cNvPr>
            <p:cNvSpPr/>
            <p:nvPr/>
          </p:nvSpPr>
          <p:spPr>
            <a:xfrm rot="16200000">
              <a:off x="8225806" y="2617545"/>
              <a:ext cx="230909" cy="1291442"/>
            </a:xfrm>
            <a:prstGeom prst="down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矩形 64">
              <a:extLst>
                <a:ext uri="{FF2B5EF4-FFF2-40B4-BE49-F238E27FC236}">
                  <a16:creationId xmlns:a16="http://schemas.microsoft.com/office/drawing/2014/main" id="{8C38F239-605A-5A39-4791-BD14546168AD}"/>
                </a:ext>
              </a:extLst>
            </p:cNvPr>
            <p:cNvSpPr/>
            <p:nvPr/>
          </p:nvSpPr>
          <p:spPr>
            <a:xfrm>
              <a:off x="9009220" y="2495160"/>
              <a:ext cx="2096175" cy="34212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文本框 67">
              <a:extLst>
                <a:ext uri="{FF2B5EF4-FFF2-40B4-BE49-F238E27FC236}">
                  <a16:creationId xmlns:a16="http://schemas.microsoft.com/office/drawing/2014/main" id="{F3AD9810-FB29-DD9F-58CA-46D5E5CA8988}"/>
                </a:ext>
              </a:extLst>
            </p:cNvPr>
            <p:cNvSpPr txBox="1"/>
            <p:nvPr/>
          </p:nvSpPr>
          <p:spPr>
            <a:xfrm>
              <a:off x="9532566" y="2050138"/>
              <a:ext cx="930063" cy="369332"/>
            </a:xfrm>
            <a:prstGeom prst="rect">
              <a:avLst/>
            </a:prstGeom>
            <a:noFill/>
          </p:spPr>
          <p:txBody>
            <a:bodyPr wrap="none" rtlCol="0">
              <a:spAutoFit/>
            </a:bodyPr>
            <a:lstStyle/>
            <a:p>
              <a:r>
                <a:rPr kumimoji="1" lang="en-US" altLang="zh-CN" b="1" dirty="0"/>
                <a:t>Results</a:t>
              </a:r>
              <a:endParaRPr kumimoji="1" lang="zh-CN" altLang="en-US" b="1" dirty="0"/>
            </a:p>
          </p:txBody>
        </p:sp>
      </p:grpSp>
      <p:sp>
        <p:nvSpPr>
          <p:cNvPr id="2" name="下箭头 1">
            <a:extLst>
              <a:ext uri="{FF2B5EF4-FFF2-40B4-BE49-F238E27FC236}">
                <a16:creationId xmlns:a16="http://schemas.microsoft.com/office/drawing/2014/main" id="{258AD799-253E-563F-5E5D-472487CE093E}"/>
              </a:ext>
            </a:extLst>
          </p:cNvPr>
          <p:cNvSpPr/>
          <p:nvPr/>
        </p:nvSpPr>
        <p:spPr>
          <a:xfrm rot="13916514">
            <a:off x="8644460" y="4079602"/>
            <a:ext cx="226435" cy="1360104"/>
          </a:xfrm>
          <a:prstGeom prst="down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8D195C31-6CA1-DEF4-BE83-B4A0775B9CFB}"/>
              </a:ext>
            </a:extLst>
          </p:cNvPr>
          <p:cNvSpPr txBox="1"/>
          <p:nvPr/>
        </p:nvSpPr>
        <p:spPr>
          <a:xfrm>
            <a:off x="9482197" y="3594939"/>
            <a:ext cx="1901030" cy="461665"/>
          </a:xfrm>
          <a:prstGeom prst="rect">
            <a:avLst/>
          </a:prstGeom>
          <a:noFill/>
        </p:spPr>
        <p:txBody>
          <a:bodyPr wrap="square" rtlCol="0">
            <a:spAutoFit/>
          </a:bodyPr>
          <a:lstStyle/>
          <a:p>
            <a:pPr algn="ctr"/>
            <a:r>
              <a:rPr kumimoji="1" lang="en-US" altLang="zh-CN" sz="1200" b="1" dirty="0"/>
              <a:t>Compared predict and observed abundance</a:t>
            </a:r>
            <a:endParaRPr kumimoji="1" lang="zh-CN" altLang="en-US" sz="1200" b="1" dirty="0"/>
          </a:p>
        </p:txBody>
      </p:sp>
      <p:sp>
        <p:nvSpPr>
          <p:cNvPr id="8" name="文本框 7">
            <a:extLst>
              <a:ext uri="{FF2B5EF4-FFF2-40B4-BE49-F238E27FC236}">
                <a16:creationId xmlns:a16="http://schemas.microsoft.com/office/drawing/2014/main" id="{D4846DC5-39CF-BCD1-0251-5E795D401FA5}"/>
              </a:ext>
            </a:extLst>
          </p:cNvPr>
          <p:cNvSpPr txBox="1"/>
          <p:nvPr/>
        </p:nvSpPr>
        <p:spPr>
          <a:xfrm>
            <a:off x="9463685" y="4417638"/>
            <a:ext cx="1901030" cy="461665"/>
          </a:xfrm>
          <a:prstGeom prst="rect">
            <a:avLst/>
          </a:prstGeom>
          <a:noFill/>
        </p:spPr>
        <p:txBody>
          <a:bodyPr wrap="square" rtlCol="0">
            <a:spAutoFit/>
          </a:bodyPr>
          <a:lstStyle/>
          <a:p>
            <a:pPr algn="ctr"/>
            <a:r>
              <a:rPr kumimoji="1" lang="en-US" altLang="zh-CN" sz="1200" b="1" dirty="0"/>
              <a:t>Alpha  &amp; Beta</a:t>
            </a:r>
          </a:p>
          <a:p>
            <a:pPr algn="ctr"/>
            <a:r>
              <a:rPr kumimoji="1" lang="en-US" altLang="zh-CN" sz="1200" b="1" dirty="0"/>
              <a:t>Diversity analysis</a:t>
            </a:r>
            <a:endParaRPr kumimoji="1" lang="zh-CN" altLang="en-US" sz="1200" b="1" dirty="0"/>
          </a:p>
        </p:txBody>
      </p:sp>
      <p:sp>
        <p:nvSpPr>
          <p:cNvPr id="9" name="文本框 8">
            <a:extLst>
              <a:ext uri="{FF2B5EF4-FFF2-40B4-BE49-F238E27FC236}">
                <a16:creationId xmlns:a16="http://schemas.microsoft.com/office/drawing/2014/main" id="{873382CE-592C-8F0D-6775-E06F96187B46}"/>
              </a:ext>
            </a:extLst>
          </p:cNvPr>
          <p:cNvSpPr txBox="1"/>
          <p:nvPr/>
        </p:nvSpPr>
        <p:spPr>
          <a:xfrm>
            <a:off x="9482197" y="2939508"/>
            <a:ext cx="1901030" cy="276999"/>
          </a:xfrm>
          <a:prstGeom prst="rect">
            <a:avLst/>
          </a:prstGeom>
          <a:noFill/>
        </p:spPr>
        <p:txBody>
          <a:bodyPr wrap="square" rtlCol="0">
            <a:spAutoFit/>
          </a:bodyPr>
          <a:lstStyle/>
          <a:p>
            <a:pPr algn="ctr"/>
            <a:r>
              <a:rPr kumimoji="1" lang="en-US" altLang="zh-CN" sz="1200" b="1" dirty="0"/>
              <a:t>Linear regression</a:t>
            </a:r>
            <a:endParaRPr kumimoji="1" lang="zh-CN" altLang="en-US" sz="1200" b="1" dirty="0"/>
          </a:p>
        </p:txBody>
      </p:sp>
      <p:sp>
        <p:nvSpPr>
          <p:cNvPr id="10" name="文本框 9">
            <a:extLst>
              <a:ext uri="{FF2B5EF4-FFF2-40B4-BE49-F238E27FC236}">
                <a16:creationId xmlns:a16="http://schemas.microsoft.com/office/drawing/2014/main" id="{0E789927-A4E5-0AC9-9461-7EEFBE499BDA}"/>
              </a:ext>
            </a:extLst>
          </p:cNvPr>
          <p:cNvSpPr txBox="1"/>
          <p:nvPr/>
        </p:nvSpPr>
        <p:spPr>
          <a:xfrm>
            <a:off x="9430196" y="5214002"/>
            <a:ext cx="1901030" cy="461665"/>
          </a:xfrm>
          <a:prstGeom prst="rect">
            <a:avLst/>
          </a:prstGeom>
          <a:noFill/>
        </p:spPr>
        <p:txBody>
          <a:bodyPr wrap="square" rtlCol="0">
            <a:spAutoFit/>
          </a:bodyPr>
          <a:lstStyle/>
          <a:p>
            <a:pPr algn="ctr"/>
            <a:r>
              <a:rPr kumimoji="1" lang="en-US" altLang="zh-CN" sz="1200" b="1" dirty="0"/>
              <a:t>network diagram</a:t>
            </a:r>
          </a:p>
          <a:p>
            <a:pPr algn="ctr"/>
            <a:r>
              <a:rPr kumimoji="1" lang="en-US" altLang="zh-CN" sz="1200" b="1" dirty="0"/>
              <a:t>Built up</a:t>
            </a:r>
            <a:endParaRPr kumimoji="1" lang="zh-CN" altLang="en-US" sz="1200" b="1" dirty="0"/>
          </a:p>
        </p:txBody>
      </p:sp>
      <p:sp>
        <p:nvSpPr>
          <p:cNvPr id="11" name="下箭头 10">
            <a:extLst>
              <a:ext uri="{FF2B5EF4-FFF2-40B4-BE49-F238E27FC236}">
                <a16:creationId xmlns:a16="http://schemas.microsoft.com/office/drawing/2014/main" id="{D58EFDF6-9E4C-A2C7-DDE1-B5E651603DDD}"/>
              </a:ext>
            </a:extLst>
          </p:cNvPr>
          <p:cNvSpPr/>
          <p:nvPr/>
        </p:nvSpPr>
        <p:spPr>
          <a:xfrm>
            <a:off x="10344152" y="3201623"/>
            <a:ext cx="90796" cy="43069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下箭头 11">
            <a:extLst>
              <a:ext uri="{FF2B5EF4-FFF2-40B4-BE49-F238E27FC236}">
                <a16:creationId xmlns:a16="http://schemas.microsoft.com/office/drawing/2014/main" id="{048ED61D-93E3-358D-9845-535B3A320445}"/>
              </a:ext>
            </a:extLst>
          </p:cNvPr>
          <p:cNvSpPr/>
          <p:nvPr/>
        </p:nvSpPr>
        <p:spPr>
          <a:xfrm>
            <a:off x="10348635" y="4053267"/>
            <a:ext cx="90796" cy="43069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下箭头 29">
            <a:extLst>
              <a:ext uri="{FF2B5EF4-FFF2-40B4-BE49-F238E27FC236}">
                <a16:creationId xmlns:a16="http://schemas.microsoft.com/office/drawing/2014/main" id="{942D66FE-CC4D-3976-AE2E-B4659EFFB39D}"/>
              </a:ext>
            </a:extLst>
          </p:cNvPr>
          <p:cNvSpPr/>
          <p:nvPr/>
        </p:nvSpPr>
        <p:spPr>
          <a:xfrm>
            <a:off x="10348634" y="4846641"/>
            <a:ext cx="90796" cy="43069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526462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04B1A1C-FA50-FFF7-A9D3-513F0F9E4AFD}"/>
              </a:ext>
            </a:extLst>
          </p:cNvPr>
          <p:cNvSpPr txBox="1"/>
          <p:nvPr/>
        </p:nvSpPr>
        <p:spPr>
          <a:xfrm>
            <a:off x="-101600" y="203491"/>
            <a:ext cx="11684000" cy="400110"/>
          </a:xfrm>
          <a:prstGeom prst="rect">
            <a:avLst/>
          </a:prstGeom>
          <a:noFill/>
        </p:spPr>
        <p:txBody>
          <a:bodyPr wrap="square" rtlCol="0">
            <a:spAutoFit/>
          </a:bodyPr>
          <a:lstStyle/>
          <a:p>
            <a:r>
              <a:rPr kumimoji="1" lang="zh-CN" altLang="en-US" sz="2000" dirty="0">
                <a:highlight>
                  <a:srgbClr val="C0C0C0"/>
                </a:highlight>
              </a:rPr>
              <a:t>    </a:t>
            </a:r>
            <a:r>
              <a:rPr kumimoji="1" lang="en" altLang="zh-CN" sz="2000" dirty="0">
                <a:highlight>
                  <a:srgbClr val="C0C0C0"/>
                </a:highlight>
              </a:rPr>
              <a:t>Predicting the abundance of TYR genes in bacteria based on Metagenomics and Machine Learning     </a:t>
            </a:r>
            <a:r>
              <a:rPr kumimoji="1" lang="en" altLang="zh-CN" sz="2000" dirty="0">
                <a:solidFill>
                  <a:schemeClr val="bg2">
                    <a:lumMod val="90000"/>
                  </a:schemeClr>
                </a:solidFill>
                <a:highlight>
                  <a:srgbClr val="C0C0C0"/>
                </a:highlight>
              </a:rPr>
              <a:t>.</a:t>
            </a:r>
            <a:r>
              <a:rPr kumimoji="1" lang="en" altLang="zh-CN" sz="2000" dirty="0">
                <a:highlight>
                  <a:srgbClr val="C0C0C0"/>
                </a:highlight>
              </a:rPr>
              <a:t>          </a:t>
            </a:r>
            <a:endParaRPr kumimoji="1" lang="zh-CN" altLang="en-US" sz="2000" dirty="0">
              <a:highlight>
                <a:srgbClr val="C0C0C0"/>
              </a:highlight>
            </a:endParaRPr>
          </a:p>
        </p:txBody>
      </p:sp>
      <p:sp>
        <p:nvSpPr>
          <p:cNvPr id="7" name="文本框 6">
            <a:extLst>
              <a:ext uri="{FF2B5EF4-FFF2-40B4-BE49-F238E27FC236}">
                <a16:creationId xmlns:a16="http://schemas.microsoft.com/office/drawing/2014/main" id="{EAEB682F-AF1D-3FC0-DDE7-3C336B92F5F6}"/>
              </a:ext>
            </a:extLst>
          </p:cNvPr>
          <p:cNvSpPr txBox="1"/>
          <p:nvPr/>
        </p:nvSpPr>
        <p:spPr>
          <a:xfrm>
            <a:off x="369455" y="941624"/>
            <a:ext cx="11111345" cy="1077218"/>
          </a:xfrm>
          <a:prstGeom prst="rect">
            <a:avLst/>
          </a:prstGeom>
          <a:noFill/>
        </p:spPr>
        <p:txBody>
          <a:bodyPr wrap="square">
            <a:spAutoFit/>
          </a:bodyPr>
          <a:lstStyle/>
          <a:p>
            <a:r>
              <a:rPr kumimoji="1" lang="en" altLang="zh-CN" sz="3200" dirty="0"/>
              <a:t>Potential identification of bacterial hosts for TYR genes by machine learning methods</a:t>
            </a:r>
          </a:p>
        </p:txBody>
      </p:sp>
      <p:cxnSp>
        <p:nvCxnSpPr>
          <p:cNvPr id="14" name="直线连接符 13">
            <a:extLst>
              <a:ext uri="{FF2B5EF4-FFF2-40B4-BE49-F238E27FC236}">
                <a16:creationId xmlns:a16="http://schemas.microsoft.com/office/drawing/2014/main" id="{5B09BB69-90DE-1A67-A503-E15321AC6D71}"/>
              </a:ext>
            </a:extLst>
          </p:cNvPr>
          <p:cNvCxnSpPr/>
          <p:nvPr/>
        </p:nvCxnSpPr>
        <p:spPr>
          <a:xfrm>
            <a:off x="198582" y="6438052"/>
            <a:ext cx="11725563" cy="0"/>
          </a:xfrm>
          <a:prstGeom prst="line">
            <a:avLst/>
          </a:prstGeom>
        </p:spPr>
        <p:style>
          <a:lnRef idx="3">
            <a:schemeClr val="dk1"/>
          </a:lnRef>
          <a:fillRef idx="0">
            <a:schemeClr val="dk1"/>
          </a:fillRef>
          <a:effectRef idx="2">
            <a:schemeClr val="dk1"/>
          </a:effectRef>
          <a:fontRef idx="minor">
            <a:schemeClr val="tx1"/>
          </a:fontRef>
        </p:style>
      </p:cxnSp>
      <p:grpSp>
        <p:nvGrpSpPr>
          <p:cNvPr id="69" name="组合 68">
            <a:extLst>
              <a:ext uri="{FF2B5EF4-FFF2-40B4-BE49-F238E27FC236}">
                <a16:creationId xmlns:a16="http://schemas.microsoft.com/office/drawing/2014/main" id="{479510A4-FCE5-9748-CA01-3E6A4A39ECD7}"/>
              </a:ext>
            </a:extLst>
          </p:cNvPr>
          <p:cNvGrpSpPr/>
          <p:nvPr/>
        </p:nvGrpSpPr>
        <p:grpSpPr>
          <a:xfrm>
            <a:off x="985005" y="2179812"/>
            <a:ext cx="10221989" cy="3884346"/>
            <a:chOff x="609600" y="2032030"/>
            <a:chExt cx="10221989" cy="3884346"/>
          </a:xfrm>
        </p:grpSpPr>
        <p:sp>
          <p:nvSpPr>
            <p:cNvPr id="5" name="矩形 4">
              <a:extLst>
                <a:ext uri="{FF2B5EF4-FFF2-40B4-BE49-F238E27FC236}">
                  <a16:creationId xmlns:a16="http://schemas.microsoft.com/office/drawing/2014/main" id="{E2E4CC22-AE9F-B2B8-11ED-A75FFA2114DD}"/>
                </a:ext>
              </a:extLst>
            </p:cNvPr>
            <p:cNvSpPr/>
            <p:nvPr/>
          </p:nvSpPr>
          <p:spPr>
            <a:xfrm>
              <a:off x="609600" y="2475345"/>
              <a:ext cx="3445164" cy="344103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框架 5">
              <a:extLst>
                <a:ext uri="{FF2B5EF4-FFF2-40B4-BE49-F238E27FC236}">
                  <a16:creationId xmlns:a16="http://schemas.microsoft.com/office/drawing/2014/main" id="{B5B77CAC-2CB3-9D91-5E10-B1B52CDC1603}"/>
                </a:ext>
              </a:extLst>
            </p:cNvPr>
            <p:cNvSpPr/>
            <p:nvPr/>
          </p:nvSpPr>
          <p:spPr>
            <a:xfrm>
              <a:off x="831272" y="2660072"/>
              <a:ext cx="2983345" cy="434110"/>
            </a:xfrm>
            <a:prstGeom prst="fram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Metagenomic</a:t>
              </a:r>
              <a:r>
                <a:rPr kumimoji="1" lang="zh-CN" altLang="en-US" dirty="0">
                  <a:solidFill>
                    <a:schemeClr val="tx1"/>
                  </a:solidFill>
                </a:rPr>
                <a:t> </a:t>
              </a:r>
              <a:r>
                <a:rPr kumimoji="1" lang="en-US" altLang="zh-CN" dirty="0">
                  <a:solidFill>
                    <a:schemeClr val="tx1"/>
                  </a:solidFill>
                </a:rPr>
                <a:t>Data</a:t>
              </a:r>
              <a:endParaRPr kumimoji="1" lang="zh-CN" altLang="en-US" dirty="0">
                <a:solidFill>
                  <a:schemeClr val="tx1"/>
                </a:solidFill>
              </a:endParaRPr>
            </a:p>
          </p:txBody>
        </p:sp>
        <p:sp>
          <p:nvSpPr>
            <p:cNvPr id="13" name="下箭头 12">
              <a:extLst>
                <a:ext uri="{FF2B5EF4-FFF2-40B4-BE49-F238E27FC236}">
                  <a16:creationId xmlns:a16="http://schemas.microsoft.com/office/drawing/2014/main" id="{6FBB9A69-ECED-8095-99AE-97DF8DF01585}"/>
                </a:ext>
              </a:extLst>
            </p:cNvPr>
            <p:cNvSpPr/>
            <p:nvPr/>
          </p:nvSpPr>
          <p:spPr>
            <a:xfrm>
              <a:off x="1408542" y="3090769"/>
              <a:ext cx="230909" cy="43411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下箭头 14">
              <a:extLst>
                <a:ext uri="{FF2B5EF4-FFF2-40B4-BE49-F238E27FC236}">
                  <a16:creationId xmlns:a16="http://schemas.microsoft.com/office/drawing/2014/main" id="{860D8451-B04C-C7AA-B196-D3D06A3E989F}"/>
                </a:ext>
              </a:extLst>
            </p:cNvPr>
            <p:cNvSpPr/>
            <p:nvPr/>
          </p:nvSpPr>
          <p:spPr>
            <a:xfrm>
              <a:off x="3117270" y="3063686"/>
              <a:ext cx="230909" cy="500465"/>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29948FD8-21C3-0D87-D6D5-8059F0ADCF1C}"/>
                </a:ext>
              </a:extLst>
            </p:cNvPr>
            <p:cNvSpPr/>
            <p:nvPr/>
          </p:nvSpPr>
          <p:spPr>
            <a:xfrm>
              <a:off x="831272" y="3854068"/>
              <a:ext cx="1616364" cy="175490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FEBA76F7-E56B-7E54-5C88-F339376778D6}"/>
                </a:ext>
              </a:extLst>
            </p:cNvPr>
            <p:cNvSpPr txBox="1"/>
            <p:nvPr/>
          </p:nvSpPr>
          <p:spPr>
            <a:xfrm>
              <a:off x="886690" y="4057360"/>
              <a:ext cx="1505527" cy="276999"/>
            </a:xfrm>
            <a:prstGeom prst="rect">
              <a:avLst/>
            </a:prstGeom>
            <a:noFill/>
          </p:spPr>
          <p:txBody>
            <a:bodyPr wrap="square" rtlCol="0">
              <a:spAutoFit/>
            </a:bodyPr>
            <a:lstStyle/>
            <a:p>
              <a:r>
                <a:rPr kumimoji="1" lang="en-US" altLang="zh-CN" sz="1200" dirty="0"/>
                <a:t>1.</a:t>
              </a:r>
              <a:r>
                <a:rPr kumimoji="1" lang="zh-CN" altLang="en-US" sz="1200" dirty="0"/>
                <a:t> </a:t>
              </a:r>
              <a:r>
                <a:rPr kumimoji="1" lang="en-US" altLang="zh-CN" sz="1200" dirty="0"/>
                <a:t>Abundant</a:t>
              </a:r>
              <a:r>
                <a:rPr kumimoji="1" lang="zh-CN" altLang="en-US" sz="1200" dirty="0"/>
                <a:t> </a:t>
              </a:r>
              <a:r>
                <a:rPr kumimoji="1" lang="en-US" altLang="zh-CN" sz="1200" dirty="0"/>
                <a:t>genera</a:t>
              </a:r>
              <a:endParaRPr kumimoji="1" lang="zh-CN" altLang="en-US" sz="1200" dirty="0"/>
            </a:p>
          </p:txBody>
        </p:sp>
        <p:sp>
          <p:nvSpPr>
            <p:cNvPr id="18" name="文本框 17">
              <a:extLst>
                <a:ext uri="{FF2B5EF4-FFF2-40B4-BE49-F238E27FC236}">
                  <a16:creationId xmlns:a16="http://schemas.microsoft.com/office/drawing/2014/main" id="{32AE54E8-65B4-755F-B3B9-461234A3E35B}"/>
                </a:ext>
              </a:extLst>
            </p:cNvPr>
            <p:cNvSpPr txBox="1"/>
            <p:nvPr/>
          </p:nvSpPr>
          <p:spPr>
            <a:xfrm>
              <a:off x="886689" y="4558628"/>
              <a:ext cx="1505527" cy="276999"/>
            </a:xfrm>
            <a:prstGeom prst="rect">
              <a:avLst/>
            </a:prstGeom>
            <a:noFill/>
          </p:spPr>
          <p:txBody>
            <a:bodyPr wrap="square" rtlCol="0">
              <a:spAutoFit/>
            </a:bodyPr>
            <a:lstStyle/>
            <a:p>
              <a:r>
                <a:rPr kumimoji="1" lang="en-US" altLang="zh-CN" sz="1200" dirty="0"/>
                <a:t>2.</a:t>
              </a:r>
              <a:r>
                <a:rPr kumimoji="1" lang="zh-CN" altLang="en-US" sz="1200" dirty="0"/>
                <a:t> </a:t>
              </a:r>
              <a:r>
                <a:rPr kumimoji="1" lang="en-US" altLang="zh-CN" sz="1200" dirty="0"/>
                <a:t>Genus</a:t>
              </a:r>
              <a:r>
                <a:rPr kumimoji="1" lang="zh-CN" altLang="en-US" sz="1200" dirty="0"/>
                <a:t> </a:t>
              </a:r>
              <a:r>
                <a:rPr kumimoji="1" lang="en-US" altLang="zh-CN" sz="1200" dirty="0"/>
                <a:t>&amp;</a:t>
              </a:r>
              <a:r>
                <a:rPr kumimoji="1" lang="zh-CN" altLang="en-US" sz="1200" dirty="0"/>
                <a:t> </a:t>
              </a:r>
              <a:r>
                <a:rPr kumimoji="1" lang="en-US" altLang="zh-CN" sz="1200" dirty="0"/>
                <a:t>Species</a:t>
              </a:r>
              <a:endParaRPr kumimoji="1" lang="zh-CN" altLang="en-US" sz="1200" dirty="0"/>
            </a:p>
          </p:txBody>
        </p:sp>
        <p:sp>
          <p:nvSpPr>
            <p:cNvPr id="19" name="文本框 18">
              <a:extLst>
                <a:ext uri="{FF2B5EF4-FFF2-40B4-BE49-F238E27FC236}">
                  <a16:creationId xmlns:a16="http://schemas.microsoft.com/office/drawing/2014/main" id="{32ABFFF2-734E-6B76-8FE4-9CCB66F422BF}"/>
                </a:ext>
              </a:extLst>
            </p:cNvPr>
            <p:cNvSpPr txBox="1"/>
            <p:nvPr/>
          </p:nvSpPr>
          <p:spPr>
            <a:xfrm>
              <a:off x="886688" y="5073268"/>
              <a:ext cx="1505527" cy="276999"/>
            </a:xfrm>
            <a:prstGeom prst="rect">
              <a:avLst/>
            </a:prstGeom>
            <a:noFill/>
          </p:spPr>
          <p:txBody>
            <a:bodyPr wrap="square" rtlCol="0">
              <a:spAutoFit/>
            </a:bodyPr>
            <a:lstStyle/>
            <a:p>
              <a:r>
                <a:rPr kumimoji="1" lang="en-US" altLang="zh-CN" sz="1200" dirty="0"/>
                <a:t>3.</a:t>
              </a:r>
              <a:r>
                <a:rPr kumimoji="1" lang="zh-CN" altLang="en-US" sz="1200" dirty="0"/>
                <a:t> </a:t>
              </a:r>
              <a:r>
                <a:rPr kumimoji="1" lang="en-US" altLang="zh-CN" sz="1200" dirty="0"/>
                <a:t>Abundance</a:t>
              </a:r>
              <a:r>
                <a:rPr kumimoji="1" lang="zh-CN" altLang="en-US" sz="1200" dirty="0"/>
                <a:t> </a:t>
              </a:r>
              <a:r>
                <a:rPr kumimoji="1" lang="en-US" altLang="zh-CN" sz="1200" dirty="0"/>
                <a:t>value</a:t>
              </a:r>
              <a:endParaRPr kumimoji="1" lang="zh-CN" altLang="en-US" sz="1200" dirty="0"/>
            </a:p>
          </p:txBody>
        </p:sp>
        <p:sp>
          <p:nvSpPr>
            <p:cNvPr id="20" name="矩形 19">
              <a:extLst>
                <a:ext uri="{FF2B5EF4-FFF2-40B4-BE49-F238E27FC236}">
                  <a16:creationId xmlns:a16="http://schemas.microsoft.com/office/drawing/2014/main" id="{CA73E1DE-B691-F3DD-318E-B1FB39B666D2}"/>
                </a:ext>
              </a:extLst>
            </p:cNvPr>
            <p:cNvSpPr/>
            <p:nvPr/>
          </p:nvSpPr>
          <p:spPr>
            <a:xfrm>
              <a:off x="2678545" y="3854067"/>
              <a:ext cx="1145309" cy="175490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文本框 20">
              <a:extLst>
                <a:ext uri="{FF2B5EF4-FFF2-40B4-BE49-F238E27FC236}">
                  <a16:creationId xmlns:a16="http://schemas.microsoft.com/office/drawing/2014/main" id="{DFF1F46D-D82F-E653-42B1-49BE6757F6E8}"/>
                </a:ext>
              </a:extLst>
            </p:cNvPr>
            <p:cNvSpPr txBox="1"/>
            <p:nvPr/>
          </p:nvSpPr>
          <p:spPr>
            <a:xfrm>
              <a:off x="886688" y="3592458"/>
              <a:ext cx="1616364" cy="261610"/>
            </a:xfrm>
            <a:prstGeom prst="rect">
              <a:avLst/>
            </a:prstGeom>
            <a:noFill/>
          </p:spPr>
          <p:txBody>
            <a:bodyPr wrap="square" rtlCol="0">
              <a:spAutoFit/>
            </a:bodyPr>
            <a:lstStyle/>
            <a:p>
              <a:r>
                <a:rPr kumimoji="1" lang="en-US" altLang="zh-CN" sz="1100" dirty="0"/>
                <a:t>Explanatory</a:t>
              </a:r>
              <a:r>
                <a:rPr kumimoji="1" lang="zh-CN" altLang="en-US" sz="1100" dirty="0"/>
                <a:t> </a:t>
              </a:r>
              <a:r>
                <a:rPr kumimoji="1" lang="en-US" altLang="zh-CN" sz="1100" dirty="0"/>
                <a:t>Variables</a:t>
              </a:r>
              <a:endParaRPr kumimoji="1" lang="zh-CN" altLang="en-US" sz="1100" dirty="0"/>
            </a:p>
          </p:txBody>
        </p:sp>
        <p:sp>
          <p:nvSpPr>
            <p:cNvPr id="22" name="文本框 21">
              <a:extLst>
                <a:ext uri="{FF2B5EF4-FFF2-40B4-BE49-F238E27FC236}">
                  <a16:creationId xmlns:a16="http://schemas.microsoft.com/office/drawing/2014/main" id="{8CB2063D-2537-FB03-23C9-203F13C5E208}"/>
                </a:ext>
              </a:extLst>
            </p:cNvPr>
            <p:cNvSpPr txBox="1"/>
            <p:nvPr/>
          </p:nvSpPr>
          <p:spPr>
            <a:xfrm>
              <a:off x="2824014" y="3615858"/>
              <a:ext cx="1048329" cy="261610"/>
            </a:xfrm>
            <a:prstGeom prst="rect">
              <a:avLst/>
            </a:prstGeom>
            <a:noFill/>
          </p:spPr>
          <p:txBody>
            <a:bodyPr wrap="square" rtlCol="0">
              <a:spAutoFit/>
            </a:bodyPr>
            <a:lstStyle/>
            <a:p>
              <a:r>
                <a:rPr kumimoji="1" lang="en-US" altLang="zh-CN" sz="1100" dirty="0"/>
                <a:t>Responses</a:t>
              </a:r>
              <a:endParaRPr kumimoji="1" lang="zh-CN" altLang="en-US" sz="1100" dirty="0"/>
            </a:p>
          </p:txBody>
        </p:sp>
        <p:sp>
          <p:nvSpPr>
            <p:cNvPr id="23" name="文本框 22">
              <a:extLst>
                <a:ext uri="{FF2B5EF4-FFF2-40B4-BE49-F238E27FC236}">
                  <a16:creationId xmlns:a16="http://schemas.microsoft.com/office/drawing/2014/main" id="{5132DA82-50ED-DCAA-4A7E-95E1C82C08A1}"/>
                </a:ext>
              </a:extLst>
            </p:cNvPr>
            <p:cNvSpPr txBox="1"/>
            <p:nvPr/>
          </p:nvSpPr>
          <p:spPr>
            <a:xfrm>
              <a:off x="2824014" y="4511767"/>
              <a:ext cx="1505527" cy="276999"/>
            </a:xfrm>
            <a:prstGeom prst="rect">
              <a:avLst/>
            </a:prstGeom>
            <a:noFill/>
          </p:spPr>
          <p:txBody>
            <a:bodyPr wrap="square" rtlCol="0">
              <a:spAutoFit/>
            </a:bodyPr>
            <a:lstStyle/>
            <a:p>
              <a:r>
                <a:rPr kumimoji="1" lang="en-US" altLang="zh-CN" sz="1200" dirty="0"/>
                <a:t>TYRs</a:t>
              </a:r>
              <a:r>
                <a:rPr kumimoji="1" lang="zh-CN" altLang="en-US" sz="1200" dirty="0"/>
                <a:t> </a:t>
              </a:r>
              <a:r>
                <a:rPr kumimoji="1" lang="en-US" altLang="zh-CN" sz="1200" dirty="0"/>
                <a:t>Matrix</a:t>
              </a:r>
              <a:endParaRPr kumimoji="1" lang="zh-CN" altLang="en-US" sz="1200" dirty="0"/>
            </a:p>
          </p:txBody>
        </p:sp>
        <p:sp>
          <p:nvSpPr>
            <p:cNvPr id="24" name="下箭头 23">
              <a:extLst>
                <a:ext uri="{FF2B5EF4-FFF2-40B4-BE49-F238E27FC236}">
                  <a16:creationId xmlns:a16="http://schemas.microsoft.com/office/drawing/2014/main" id="{717BA62F-A910-609B-6FE0-2D1A518A7C7E}"/>
                </a:ext>
              </a:extLst>
            </p:cNvPr>
            <p:cNvSpPr/>
            <p:nvPr/>
          </p:nvSpPr>
          <p:spPr>
            <a:xfrm rot="16200000">
              <a:off x="4189541" y="3885242"/>
              <a:ext cx="230909" cy="500465"/>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209F731B-5906-C954-C094-EF7089469DE5}"/>
                </a:ext>
              </a:extLst>
            </p:cNvPr>
            <p:cNvSpPr/>
            <p:nvPr/>
          </p:nvSpPr>
          <p:spPr>
            <a:xfrm>
              <a:off x="4632034" y="2475343"/>
              <a:ext cx="3445164" cy="344103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a:extLst>
                <a:ext uri="{FF2B5EF4-FFF2-40B4-BE49-F238E27FC236}">
                  <a16:creationId xmlns:a16="http://schemas.microsoft.com/office/drawing/2014/main" id="{F902A6A8-18AB-2440-610E-2A3ED7A115E1}"/>
                </a:ext>
              </a:extLst>
            </p:cNvPr>
            <p:cNvSpPr/>
            <p:nvPr/>
          </p:nvSpPr>
          <p:spPr>
            <a:xfrm>
              <a:off x="4961620" y="2816677"/>
              <a:ext cx="415636" cy="212158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80%</a:t>
              </a:r>
              <a:endParaRPr kumimoji="1" lang="zh-CN" altLang="en-US" dirty="0"/>
            </a:p>
          </p:txBody>
        </p:sp>
        <p:sp>
          <p:nvSpPr>
            <p:cNvPr id="27" name="矩形 26">
              <a:extLst>
                <a:ext uri="{FF2B5EF4-FFF2-40B4-BE49-F238E27FC236}">
                  <a16:creationId xmlns:a16="http://schemas.microsoft.com/office/drawing/2014/main" id="{643BA0D9-F9E1-A695-9C19-4CE59CB09891}"/>
                </a:ext>
              </a:extLst>
            </p:cNvPr>
            <p:cNvSpPr/>
            <p:nvPr/>
          </p:nvSpPr>
          <p:spPr>
            <a:xfrm>
              <a:off x="4961620" y="4940924"/>
              <a:ext cx="415636" cy="68816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t>20%</a:t>
              </a:r>
              <a:endParaRPr kumimoji="1" lang="zh-CN" altLang="en-US" sz="1600" dirty="0"/>
            </a:p>
          </p:txBody>
        </p:sp>
        <p:sp>
          <p:nvSpPr>
            <p:cNvPr id="28" name="文本框 27">
              <a:extLst>
                <a:ext uri="{FF2B5EF4-FFF2-40B4-BE49-F238E27FC236}">
                  <a16:creationId xmlns:a16="http://schemas.microsoft.com/office/drawing/2014/main" id="{5AA7BD07-B564-A223-FC94-D79AC611A4BD}"/>
                </a:ext>
              </a:extLst>
            </p:cNvPr>
            <p:cNvSpPr txBox="1"/>
            <p:nvPr/>
          </p:nvSpPr>
          <p:spPr>
            <a:xfrm>
              <a:off x="1547085" y="2032030"/>
              <a:ext cx="1587294" cy="369332"/>
            </a:xfrm>
            <a:prstGeom prst="rect">
              <a:avLst/>
            </a:prstGeom>
            <a:noFill/>
          </p:spPr>
          <p:txBody>
            <a:bodyPr wrap="none" rtlCol="0">
              <a:spAutoFit/>
            </a:bodyPr>
            <a:lstStyle/>
            <a:p>
              <a:r>
                <a:rPr kumimoji="1" lang="en-US" altLang="zh-CN" dirty="0"/>
                <a:t>Bioinformatics</a:t>
              </a:r>
              <a:endParaRPr kumimoji="1" lang="zh-CN" altLang="en-US" dirty="0"/>
            </a:p>
          </p:txBody>
        </p:sp>
        <p:sp>
          <p:nvSpPr>
            <p:cNvPr id="29" name="文本框 28">
              <a:extLst>
                <a:ext uri="{FF2B5EF4-FFF2-40B4-BE49-F238E27FC236}">
                  <a16:creationId xmlns:a16="http://schemas.microsoft.com/office/drawing/2014/main" id="{D730BB59-13A2-823F-CD60-96E068855B63}"/>
                </a:ext>
              </a:extLst>
            </p:cNvPr>
            <p:cNvSpPr txBox="1"/>
            <p:nvPr/>
          </p:nvSpPr>
          <p:spPr>
            <a:xfrm>
              <a:off x="5267716" y="2050138"/>
              <a:ext cx="1947969" cy="369332"/>
            </a:xfrm>
            <a:prstGeom prst="rect">
              <a:avLst/>
            </a:prstGeom>
            <a:noFill/>
          </p:spPr>
          <p:txBody>
            <a:bodyPr wrap="none" rtlCol="0">
              <a:spAutoFit/>
            </a:bodyPr>
            <a:lstStyle/>
            <a:p>
              <a:r>
                <a:rPr kumimoji="1" lang="en-US" altLang="zh-CN" dirty="0"/>
                <a:t>Machine</a:t>
              </a:r>
              <a:r>
                <a:rPr kumimoji="1" lang="zh-CN" altLang="en-US" dirty="0"/>
                <a:t> </a:t>
              </a:r>
              <a:r>
                <a:rPr kumimoji="1" lang="en-US" altLang="zh-CN" dirty="0"/>
                <a:t>Learning</a:t>
              </a:r>
              <a:endParaRPr kumimoji="1" lang="zh-CN" altLang="en-US" dirty="0"/>
            </a:p>
          </p:txBody>
        </p:sp>
        <p:sp>
          <p:nvSpPr>
            <p:cNvPr id="31" name="文本框 30">
              <a:extLst>
                <a:ext uri="{FF2B5EF4-FFF2-40B4-BE49-F238E27FC236}">
                  <a16:creationId xmlns:a16="http://schemas.microsoft.com/office/drawing/2014/main" id="{BCCEF60D-DFA8-E364-E87D-8A84F00F6F93}"/>
                </a:ext>
              </a:extLst>
            </p:cNvPr>
            <p:cNvSpPr txBox="1"/>
            <p:nvPr/>
          </p:nvSpPr>
          <p:spPr>
            <a:xfrm rot="10800000">
              <a:off x="4595162" y="3006879"/>
              <a:ext cx="461665" cy="1777090"/>
            </a:xfrm>
            <a:prstGeom prst="rect">
              <a:avLst/>
            </a:prstGeom>
            <a:noFill/>
          </p:spPr>
          <p:txBody>
            <a:bodyPr vert="eaVert" wrap="none" rtlCol="0">
              <a:spAutoFit/>
            </a:bodyPr>
            <a:lstStyle/>
            <a:p>
              <a:r>
                <a:rPr kumimoji="1" lang="en-US" altLang="zh-CN" dirty="0"/>
                <a:t>Training</a:t>
              </a:r>
              <a:r>
                <a:rPr kumimoji="1" lang="zh-CN" altLang="en-US" dirty="0"/>
                <a:t> </a:t>
              </a:r>
              <a:r>
                <a:rPr kumimoji="1" lang="en-US" altLang="zh-CN" dirty="0"/>
                <a:t>datasets</a:t>
              </a:r>
              <a:endParaRPr kumimoji="1" lang="zh-CN" altLang="en-US" dirty="0"/>
            </a:p>
          </p:txBody>
        </p:sp>
        <p:sp>
          <p:nvSpPr>
            <p:cNvPr id="32" name="文本框 31">
              <a:extLst>
                <a:ext uri="{FF2B5EF4-FFF2-40B4-BE49-F238E27FC236}">
                  <a16:creationId xmlns:a16="http://schemas.microsoft.com/office/drawing/2014/main" id="{01E2E9DF-99B6-A56E-C456-25F425B7CBC8}"/>
                </a:ext>
              </a:extLst>
            </p:cNvPr>
            <p:cNvSpPr txBox="1"/>
            <p:nvPr/>
          </p:nvSpPr>
          <p:spPr>
            <a:xfrm rot="10800000">
              <a:off x="4550551" y="4847513"/>
              <a:ext cx="615553" cy="785914"/>
            </a:xfrm>
            <a:prstGeom prst="rect">
              <a:avLst/>
            </a:prstGeom>
            <a:noFill/>
          </p:spPr>
          <p:txBody>
            <a:bodyPr vert="eaVert" wrap="square" rtlCol="0">
              <a:spAutoFit/>
            </a:bodyPr>
            <a:lstStyle/>
            <a:p>
              <a:r>
                <a:rPr kumimoji="1" lang="en-US" altLang="zh-CN" sz="1400" dirty="0"/>
                <a:t>Testing</a:t>
              </a:r>
              <a:r>
                <a:rPr kumimoji="1" lang="zh-CN" altLang="en-US" sz="1400" dirty="0"/>
                <a:t> </a:t>
              </a:r>
              <a:r>
                <a:rPr kumimoji="1" lang="en-US" altLang="zh-CN" sz="1400" dirty="0"/>
                <a:t>datasets</a:t>
              </a:r>
              <a:endParaRPr kumimoji="1" lang="zh-CN" altLang="en-US" sz="1400" dirty="0"/>
            </a:p>
          </p:txBody>
        </p:sp>
        <p:sp>
          <p:nvSpPr>
            <p:cNvPr id="33" name="矩形 32">
              <a:extLst>
                <a:ext uri="{FF2B5EF4-FFF2-40B4-BE49-F238E27FC236}">
                  <a16:creationId xmlns:a16="http://schemas.microsoft.com/office/drawing/2014/main" id="{D4CCA04C-C523-2677-1295-FE41520DA3E0}"/>
                </a:ext>
              </a:extLst>
            </p:cNvPr>
            <p:cNvSpPr/>
            <p:nvPr/>
          </p:nvSpPr>
          <p:spPr>
            <a:xfrm>
              <a:off x="5740400" y="4195858"/>
              <a:ext cx="320963" cy="31590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矩形 33">
              <a:extLst>
                <a:ext uri="{FF2B5EF4-FFF2-40B4-BE49-F238E27FC236}">
                  <a16:creationId xmlns:a16="http://schemas.microsoft.com/office/drawing/2014/main" id="{476EFEB7-60DF-58DC-0219-52FAC0919744}"/>
                </a:ext>
              </a:extLst>
            </p:cNvPr>
            <p:cNvSpPr/>
            <p:nvPr/>
          </p:nvSpPr>
          <p:spPr>
            <a:xfrm>
              <a:off x="6142847" y="4195858"/>
              <a:ext cx="320963" cy="31590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矩形 34">
              <a:extLst>
                <a:ext uri="{FF2B5EF4-FFF2-40B4-BE49-F238E27FC236}">
                  <a16:creationId xmlns:a16="http://schemas.microsoft.com/office/drawing/2014/main" id="{D34B0A09-A835-7903-6648-4C14DF92A858}"/>
                </a:ext>
              </a:extLst>
            </p:cNvPr>
            <p:cNvSpPr/>
            <p:nvPr/>
          </p:nvSpPr>
          <p:spPr>
            <a:xfrm>
              <a:off x="5729519" y="4606593"/>
              <a:ext cx="320963" cy="31590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矩形 35">
              <a:extLst>
                <a:ext uri="{FF2B5EF4-FFF2-40B4-BE49-F238E27FC236}">
                  <a16:creationId xmlns:a16="http://schemas.microsoft.com/office/drawing/2014/main" id="{55AF7302-D11F-4979-FE2D-2F44D4616E49}"/>
                </a:ext>
              </a:extLst>
            </p:cNvPr>
            <p:cNvSpPr/>
            <p:nvPr/>
          </p:nvSpPr>
          <p:spPr>
            <a:xfrm>
              <a:off x="6131966" y="4606593"/>
              <a:ext cx="320963" cy="31590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矩形 36">
              <a:extLst>
                <a:ext uri="{FF2B5EF4-FFF2-40B4-BE49-F238E27FC236}">
                  <a16:creationId xmlns:a16="http://schemas.microsoft.com/office/drawing/2014/main" id="{8A48D4BA-115F-EB79-A8A3-E4AEF8842ECD}"/>
                </a:ext>
              </a:extLst>
            </p:cNvPr>
            <p:cNvSpPr/>
            <p:nvPr/>
          </p:nvSpPr>
          <p:spPr>
            <a:xfrm>
              <a:off x="6556175" y="4195858"/>
              <a:ext cx="320963" cy="31590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矩形 37">
              <a:extLst>
                <a:ext uri="{FF2B5EF4-FFF2-40B4-BE49-F238E27FC236}">
                  <a16:creationId xmlns:a16="http://schemas.microsoft.com/office/drawing/2014/main" id="{3A9FAEA1-FE81-E57D-6EB1-BE2C0AEA0888}"/>
                </a:ext>
              </a:extLst>
            </p:cNvPr>
            <p:cNvSpPr/>
            <p:nvPr/>
          </p:nvSpPr>
          <p:spPr>
            <a:xfrm>
              <a:off x="6958622" y="4195858"/>
              <a:ext cx="320963" cy="31590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矩形 38">
              <a:extLst>
                <a:ext uri="{FF2B5EF4-FFF2-40B4-BE49-F238E27FC236}">
                  <a16:creationId xmlns:a16="http://schemas.microsoft.com/office/drawing/2014/main" id="{B176E09F-1A13-C4F1-31D8-3E28B7482996}"/>
                </a:ext>
              </a:extLst>
            </p:cNvPr>
            <p:cNvSpPr/>
            <p:nvPr/>
          </p:nvSpPr>
          <p:spPr>
            <a:xfrm>
              <a:off x="6545294" y="4606593"/>
              <a:ext cx="320963" cy="31590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矩形 39">
              <a:extLst>
                <a:ext uri="{FF2B5EF4-FFF2-40B4-BE49-F238E27FC236}">
                  <a16:creationId xmlns:a16="http://schemas.microsoft.com/office/drawing/2014/main" id="{F13242DF-DB07-0B27-717B-0448D7B04920}"/>
                </a:ext>
              </a:extLst>
            </p:cNvPr>
            <p:cNvSpPr/>
            <p:nvPr/>
          </p:nvSpPr>
          <p:spPr>
            <a:xfrm>
              <a:off x="6947741" y="4606593"/>
              <a:ext cx="320963" cy="31590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矩形 40">
              <a:extLst>
                <a:ext uri="{FF2B5EF4-FFF2-40B4-BE49-F238E27FC236}">
                  <a16:creationId xmlns:a16="http://schemas.microsoft.com/office/drawing/2014/main" id="{8BD6FDCF-FFD2-7394-D143-675B44ACC034}"/>
                </a:ext>
              </a:extLst>
            </p:cNvPr>
            <p:cNvSpPr/>
            <p:nvPr/>
          </p:nvSpPr>
          <p:spPr>
            <a:xfrm>
              <a:off x="5740400" y="4981144"/>
              <a:ext cx="320963" cy="31590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矩形 41">
              <a:extLst>
                <a:ext uri="{FF2B5EF4-FFF2-40B4-BE49-F238E27FC236}">
                  <a16:creationId xmlns:a16="http://schemas.microsoft.com/office/drawing/2014/main" id="{6269E65D-FB2A-58F8-4714-785B949A9D39}"/>
                </a:ext>
              </a:extLst>
            </p:cNvPr>
            <p:cNvSpPr/>
            <p:nvPr/>
          </p:nvSpPr>
          <p:spPr>
            <a:xfrm>
              <a:off x="6142847" y="4981144"/>
              <a:ext cx="320963" cy="31590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矩形 42">
              <a:extLst>
                <a:ext uri="{FF2B5EF4-FFF2-40B4-BE49-F238E27FC236}">
                  <a16:creationId xmlns:a16="http://schemas.microsoft.com/office/drawing/2014/main" id="{56CDD113-FCFE-49B5-4503-093650B2D757}"/>
                </a:ext>
              </a:extLst>
            </p:cNvPr>
            <p:cNvSpPr/>
            <p:nvPr/>
          </p:nvSpPr>
          <p:spPr>
            <a:xfrm>
              <a:off x="5729519" y="5391879"/>
              <a:ext cx="320963" cy="31590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矩形 43">
              <a:extLst>
                <a:ext uri="{FF2B5EF4-FFF2-40B4-BE49-F238E27FC236}">
                  <a16:creationId xmlns:a16="http://schemas.microsoft.com/office/drawing/2014/main" id="{DD17426A-BABA-8FBC-25FC-5152143F07CD}"/>
                </a:ext>
              </a:extLst>
            </p:cNvPr>
            <p:cNvSpPr/>
            <p:nvPr/>
          </p:nvSpPr>
          <p:spPr>
            <a:xfrm>
              <a:off x="6131966" y="5391879"/>
              <a:ext cx="320963" cy="31590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矩形 44">
              <a:extLst>
                <a:ext uri="{FF2B5EF4-FFF2-40B4-BE49-F238E27FC236}">
                  <a16:creationId xmlns:a16="http://schemas.microsoft.com/office/drawing/2014/main" id="{19F59AAA-A728-A5F9-79D0-080BB7451072}"/>
                </a:ext>
              </a:extLst>
            </p:cNvPr>
            <p:cNvSpPr/>
            <p:nvPr/>
          </p:nvSpPr>
          <p:spPr>
            <a:xfrm>
              <a:off x="6556175" y="4981144"/>
              <a:ext cx="320963" cy="31590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矩形 45">
              <a:extLst>
                <a:ext uri="{FF2B5EF4-FFF2-40B4-BE49-F238E27FC236}">
                  <a16:creationId xmlns:a16="http://schemas.microsoft.com/office/drawing/2014/main" id="{6ED77066-6F4C-2B64-1640-8DF9D7E545E3}"/>
                </a:ext>
              </a:extLst>
            </p:cNvPr>
            <p:cNvSpPr/>
            <p:nvPr/>
          </p:nvSpPr>
          <p:spPr>
            <a:xfrm>
              <a:off x="6958622" y="4981144"/>
              <a:ext cx="320963" cy="31590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矩形 46">
              <a:extLst>
                <a:ext uri="{FF2B5EF4-FFF2-40B4-BE49-F238E27FC236}">
                  <a16:creationId xmlns:a16="http://schemas.microsoft.com/office/drawing/2014/main" id="{F482120B-254B-27C4-A3D5-8E45685CAC7D}"/>
                </a:ext>
              </a:extLst>
            </p:cNvPr>
            <p:cNvSpPr/>
            <p:nvPr/>
          </p:nvSpPr>
          <p:spPr>
            <a:xfrm>
              <a:off x="6545294" y="5391879"/>
              <a:ext cx="320963" cy="31590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矩形 47">
              <a:extLst>
                <a:ext uri="{FF2B5EF4-FFF2-40B4-BE49-F238E27FC236}">
                  <a16:creationId xmlns:a16="http://schemas.microsoft.com/office/drawing/2014/main" id="{7E473306-EE18-0B44-4719-2A484B646CD6}"/>
                </a:ext>
              </a:extLst>
            </p:cNvPr>
            <p:cNvSpPr/>
            <p:nvPr/>
          </p:nvSpPr>
          <p:spPr>
            <a:xfrm>
              <a:off x="6947741" y="5391879"/>
              <a:ext cx="320963" cy="31590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矩形 48">
              <a:extLst>
                <a:ext uri="{FF2B5EF4-FFF2-40B4-BE49-F238E27FC236}">
                  <a16:creationId xmlns:a16="http://schemas.microsoft.com/office/drawing/2014/main" id="{E190310D-8F56-BD10-5995-C66329AD29DB}"/>
                </a:ext>
              </a:extLst>
            </p:cNvPr>
            <p:cNvSpPr/>
            <p:nvPr/>
          </p:nvSpPr>
          <p:spPr>
            <a:xfrm>
              <a:off x="7385449" y="4177002"/>
              <a:ext cx="320963" cy="31590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矩形 50">
              <a:extLst>
                <a:ext uri="{FF2B5EF4-FFF2-40B4-BE49-F238E27FC236}">
                  <a16:creationId xmlns:a16="http://schemas.microsoft.com/office/drawing/2014/main" id="{C20D6CD8-D60C-4AD8-715A-9F91D62C23B9}"/>
                </a:ext>
              </a:extLst>
            </p:cNvPr>
            <p:cNvSpPr/>
            <p:nvPr/>
          </p:nvSpPr>
          <p:spPr>
            <a:xfrm>
              <a:off x="7374568" y="4587737"/>
              <a:ext cx="320963" cy="31590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矩形 52">
              <a:extLst>
                <a:ext uri="{FF2B5EF4-FFF2-40B4-BE49-F238E27FC236}">
                  <a16:creationId xmlns:a16="http://schemas.microsoft.com/office/drawing/2014/main" id="{A7EDAD37-4432-3C9B-86AB-CB73CF22461E}"/>
                </a:ext>
              </a:extLst>
            </p:cNvPr>
            <p:cNvSpPr/>
            <p:nvPr/>
          </p:nvSpPr>
          <p:spPr>
            <a:xfrm>
              <a:off x="7385449" y="4962288"/>
              <a:ext cx="320963" cy="31590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矩形 54">
              <a:extLst>
                <a:ext uri="{FF2B5EF4-FFF2-40B4-BE49-F238E27FC236}">
                  <a16:creationId xmlns:a16="http://schemas.microsoft.com/office/drawing/2014/main" id="{98F225C4-1E6C-98AA-E144-56E1CC545B5E}"/>
                </a:ext>
              </a:extLst>
            </p:cNvPr>
            <p:cNvSpPr/>
            <p:nvPr/>
          </p:nvSpPr>
          <p:spPr>
            <a:xfrm>
              <a:off x="7374568" y="5373023"/>
              <a:ext cx="320963" cy="31590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矩形 58">
              <a:extLst>
                <a:ext uri="{FF2B5EF4-FFF2-40B4-BE49-F238E27FC236}">
                  <a16:creationId xmlns:a16="http://schemas.microsoft.com/office/drawing/2014/main" id="{FDDB0AD5-5F48-F444-DF1F-89C3878A94CB}"/>
                </a:ext>
              </a:extLst>
            </p:cNvPr>
            <p:cNvSpPr/>
            <p:nvPr/>
          </p:nvSpPr>
          <p:spPr>
            <a:xfrm>
              <a:off x="5679749" y="4066720"/>
              <a:ext cx="2084445" cy="1743076"/>
            </a:xfrm>
            <a:prstGeom prst="rect">
              <a:avLst/>
            </a:pr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下箭头 59">
              <a:extLst>
                <a:ext uri="{FF2B5EF4-FFF2-40B4-BE49-F238E27FC236}">
                  <a16:creationId xmlns:a16="http://schemas.microsoft.com/office/drawing/2014/main" id="{0C877786-4248-5FC7-D15C-E888D40A00F7}"/>
                </a:ext>
              </a:extLst>
            </p:cNvPr>
            <p:cNvSpPr/>
            <p:nvPr/>
          </p:nvSpPr>
          <p:spPr>
            <a:xfrm rot="10800000">
              <a:off x="6611772" y="3569332"/>
              <a:ext cx="230909" cy="500465"/>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矩形 62">
              <a:extLst>
                <a:ext uri="{FF2B5EF4-FFF2-40B4-BE49-F238E27FC236}">
                  <a16:creationId xmlns:a16="http://schemas.microsoft.com/office/drawing/2014/main" id="{BCBFA98A-A1A8-3F41-6CB6-21186BD94CDC}"/>
                </a:ext>
              </a:extLst>
            </p:cNvPr>
            <p:cNvSpPr/>
            <p:nvPr/>
          </p:nvSpPr>
          <p:spPr>
            <a:xfrm>
              <a:off x="5729519" y="3006879"/>
              <a:ext cx="1966012" cy="518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Validation</a:t>
              </a:r>
              <a:endParaRPr kumimoji="1" lang="zh-CN" altLang="en-US" dirty="0"/>
            </a:p>
          </p:txBody>
        </p:sp>
        <p:sp>
          <p:nvSpPr>
            <p:cNvPr id="64" name="下箭头 63">
              <a:extLst>
                <a:ext uri="{FF2B5EF4-FFF2-40B4-BE49-F238E27FC236}">
                  <a16:creationId xmlns:a16="http://schemas.microsoft.com/office/drawing/2014/main" id="{8AB9A12C-63E7-DC34-5253-65B707ECFDE5}"/>
                </a:ext>
              </a:extLst>
            </p:cNvPr>
            <p:cNvSpPr/>
            <p:nvPr/>
          </p:nvSpPr>
          <p:spPr>
            <a:xfrm rot="16200000">
              <a:off x="8225806" y="2617545"/>
              <a:ext cx="230909" cy="129144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矩形 64">
              <a:extLst>
                <a:ext uri="{FF2B5EF4-FFF2-40B4-BE49-F238E27FC236}">
                  <a16:creationId xmlns:a16="http://schemas.microsoft.com/office/drawing/2014/main" id="{8C38F239-605A-5A39-4791-BD14546168AD}"/>
                </a:ext>
              </a:extLst>
            </p:cNvPr>
            <p:cNvSpPr/>
            <p:nvPr/>
          </p:nvSpPr>
          <p:spPr>
            <a:xfrm>
              <a:off x="9030498" y="3110825"/>
              <a:ext cx="1801091" cy="127167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文本框 66">
              <a:extLst>
                <a:ext uri="{FF2B5EF4-FFF2-40B4-BE49-F238E27FC236}">
                  <a16:creationId xmlns:a16="http://schemas.microsoft.com/office/drawing/2014/main" id="{E0D5DC6A-7833-BFB8-FC1B-0993D24205DF}"/>
                </a:ext>
              </a:extLst>
            </p:cNvPr>
            <p:cNvSpPr txBox="1"/>
            <p:nvPr/>
          </p:nvSpPr>
          <p:spPr>
            <a:xfrm>
              <a:off x="9332993" y="3526092"/>
              <a:ext cx="1276311" cy="369332"/>
            </a:xfrm>
            <a:prstGeom prst="rect">
              <a:avLst/>
            </a:prstGeom>
            <a:noFill/>
          </p:spPr>
          <p:txBody>
            <a:bodyPr wrap="none" rtlCol="0">
              <a:spAutoFit/>
            </a:bodyPr>
            <a:lstStyle/>
            <a:p>
              <a:r>
                <a:rPr kumimoji="1" lang="en-US" altLang="zh-CN" dirty="0"/>
                <a:t>Continuing</a:t>
              </a:r>
              <a:endParaRPr kumimoji="1" lang="zh-CN" altLang="en-US" dirty="0"/>
            </a:p>
          </p:txBody>
        </p:sp>
        <p:sp>
          <p:nvSpPr>
            <p:cNvPr id="68" name="文本框 67">
              <a:extLst>
                <a:ext uri="{FF2B5EF4-FFF2-40B4-BE49-F238E27FC236}">
                  <a16:creationId xmlns:a16="http://schemas.microsoft.com/office/drawing/2014/main" id="{F3AD9810-FB29-DD9F-58CA-46D5E5CA8988}"/>
                </a:ext>
              </a:extLst>
            </p:cNvPr>
            <p:cNvSpPr txBox="1"/>
            <p:nvPr/>
          </p:nvSpPr>
          <p:spPr>
            <a:xfrm>
              <a:off x="9532566" y="2705094"/>
              <a:ext cx="877163" cy="369332"/>
            </a:xfrm>
            <a:prstGeom prst="rect">
              <a:avLst/>
            </a:prstGeom>
            <a:noFill/>
          </p:spPr>
          <p:txBody>
            <a:bodyPr wrap="none" rtlCol="0">
              <a:spAutoFit/>
            </a:bodyPr>
            <a:lstStyle/>
            <a:p>
              <a:r>
                <a:rPr kumimoji="1" lang="en-US" altLang="zh-CN" dirty="0"/>
                <a:t>Results</a:t>
              </a:r>
              <a:endParaRPr kumimoji="1" lang="zh-CN" altLang="en-US" dirty="0"/>
            </a:p>
          </p:txBody>
        </p:sp>
      </p:grpSp>
      <p:sp>
        <p:nvSpPr>
          <p:cNvPr id="70" name="矩形 69">
            <a:extLst>
              <a:ext uri="{FF2B5EF4-FFF2-40B4-BE49-F238E27FC236}">
                <a16:creationId xmlns:a16="http://schemas.microsoft.com/office/drawing/2014/main" id="{4259612F-FA5A-CBAD-E702-EE7C743BD318}"/>
              </a:ext>
            </a:extLst>
          </p:cNvPr>
          <p:cNvSpPr/>
          <p:nvPr/>
        </p:nvSpPr>
        <p:spPr>
          <a:xfrm rot="20171912">
            <a:off x="628238" y="3801679"/>
            <a:ext cx="3875986" cy="92438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600" dirty="0">
                <a:solidFill>
                  <a:srgbClr val="FF0000"/>
                </a:solidFill>
              </a:rPr>
              <a:t>DOWN</a:t>
            </a:r>
            <a:endParaRPr kumimoji="1" lang="zh-CN" altLang="en-US" sz="3600" dirty="0">
              <a:solidFill>
                <a:srgbClr val="FF0000"/>
              </a:solidFill>
            </a:endParaRPr>
          </a:p>
        </p:txBody>
      </p:sp>
      <p:sp>
        <p:nvSpPr>
          <p:cNvPr id="74" name="矩形 73">
            <a:extLst>
              <a:ext uri="{FF2B5EF4-FFF2-40B4-BE49-F238E27FC236}">
                <a16:creationId xmlns:a16="http://schemas.microsoft.com/office/drawing/2014/main" id="{762A5DA1-A7FD-00FD-1616-1F03AF91F19D}"/>
              </a:ext>
            </a:extLst>
          </p:cNvPr>
          <p:cNvSpPr/>
          <p:nvPr/>
        </p:nvSpPr>
        <p:spPr>
          <a:xfrm rot="20171912">
            <a:off x="4769295" y="3759608"/>
            <a:ext cx="3875986" cy="924384"/>
          </a:xfrm>
          <a:prstGeom prst="rect">
            <a:avLst/>
          </a:prstGeom>
          <a:no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600" dirty="0">
                <a:solidFill>
                  <a:srgbClr val="00B050"/>
                </a:solidFill>
              </a:rPr>
              <a:t>Working</a:t>
            </a:r>
            <a:r>
              <a:rPr kumimoji="1" lang="zh-CN" altLang="en-US" sz="3600" dirty="0">
                <a:solidFill>
                  <a:srgbClr val="00B050"/>
                </a:solidFill>
              </a:rPr>
              <a:t> </a:t>
            </a:r>
            <a:r>
              <a:rPr kumimoji="1" lang="en-US" altLang="zh-CN" sz="3600" dirty="0">
                <a:solidFill>
                  <a:srgbClr val="00B050"/>
                </a:solidFill>
              </a:rPr>
              <a:t>on</a:t>
            </a:r>
            <a:endParaRPr kumimoji="1" lang="zh-CN" altLang="en-US" sz="3600" dirty="0">
              <a:solidFill>
                <a:srgbClr val="00B050"/>
              </a:solidFill>
            </a:endParaRPr>
          </a:p>
        </p:txBody>
      </p:sp>
    </p:spTree>
    <p:extLst>
      <p:ext uri="{BB962C8B-B14F-4D97-AF65-F5344CB8AC3E}">
        <p14:creationId xmlns:p14="http://schemas.microsoft.com/office/powerpoint/2010/main" val="2378921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图表, 示意图&#10;&#10;描述已自动生成">
            <a:extLst>
              <a:ext uri="{FF2B5EF4-FFF2-40B4-BE49-F238E27FC236}">
                <a16:creationId xmlns:a16="http://schemas.microsoft.com/office/drawing/2014/main" id="{1012E4E3-438F-0278-9F28-0A60B26BCC31}"/>
              </a:ext>
            </a:extLst>
          </p:cNvPr>
          <p:cNvPicPr>
            <a:picLocks noGrp="1" noChangeAspect="1"/>
          </p:cNvPicPr>
          <p:nvPr>
            <p:ph idx="1"/>
          </p:nvPr>
        </p:nvPicPr>
        <p:blipFill>
          <a:blip r:embed="rId2"/>
          <a:stretch>
            <a:fillRect/>
          </a:stretch>
        </p:blipFill>
        <p:spPr>
          <a:xfrm>
            <a:off x="325927" y="960582"/>
            <a:ext cx="5187207" cy="5661891"/>
          </a:xfrm>
        </p:spPr>
      </p:pic>
      <p:pic>
        <p:nvPicPr>
          <p:cNvPr id="7" name="图片 6" descr="图表&#10;&#10;中度可信度描述已自动生成">
            <a:extLst>
              <a:ext uri="{FF2B5EF4-FFF2-40B4-BE49-F238E27FC236}">
                <a16:creationId xmlns:a16="http://schemas.microsoft.com/office/drawing/2014/main" id="{34F4F90F-CE81-6031-5CA8-D58F535BC935}"/>
              </a:ext>
            </a:extLst>
          </p:cNvPr>
          <p:cNvPicPr>
            <a:picLocks noChangeAspect="1"/>
          </p:cNvPicPr>
          <p:nvPr/>
        </p:nvPicPr>
        <p:blipFill>
          <a:blip r:embed="rId3"/>
          <a:stretch>
            <a:fillRect/>
          </a:stretch>
        </p:blipFill>
        <p:spPr>
          <a:xfrm>
            <a:off x="6678868" y="2211820"/>
            <a:ext cx="4579284" cy="2434359"/>
          </a:xfrm>
          <a:prstGeom prst="rect">
            <a:avLst/>
          </a:prstGeom>
        </p:spPr>
      </p:pic>
      <p:sp>
        <p:nvSpPr>
          <p:cNvPr id="8" name="框架 7">
            <a:extLst>
              <a:ext uri="{FF2B5EF4-FFF2-40B4-BE49-F238E27FC236}">
                <a16:creationId xmlns:a16="http://schemas.microsoft.com/office/drawing/2014/main" id="{E0C17229-47F3-6993-905F-4AD20449B548}"/>
              </a:ext>
            </a:extLst>
          </p:cNvPr>
          <p:cNvSpPr/>
          <p:nvPr/>
        </p:nvSpPr>
        <p:spPr>
          <a:xfrm>
            <a:off x="7509164" y="4276724"/>
            <a:ext cx="2918691" cy="221673"/>
          </a:xfrm>
          <a:prstGeom prst="fram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 name="文本框 1">
            <a:extLst>
              <a:ext uri="{FF2B5EF4-FFF2-40B4-BE49-F238E27FC236}">
                <a16:creationId xmlns:a16="http://schemas.microsoft.com/office/drawing/2014/main" id="{EE896C84-4CC1-EDB0-9F93-E568CD5A328D}"/>
              </a:ext>
            </a:extLst>
          </p:cNvPr>
          <p:cNvSpPr txBox="1"/>
          <p:nvPr/>
        </p:nvSpPr>
        <p:spPr>
          <a:xfrm>
            <a:off x="-101600" y="203491"/>
            <a:ext cx="11684000" cy="400110"/>
          </a:xfrm>
          <a:prstGeom prst="rect">
            <a:avLst/>
          </a:prstGeom>
          <a:noFill/>
        </p:spPr>
        <p:txBody>
          <a:bodyPr wrap="square" rtlCol="0">
            <a:spAutoFit/>
          </a:bodyPr>
          <a:lstStyle/>
          <a:p>
            <a:r>
              <a:rPr kumimoji="1" lang="zh-CN" altLang="en-US" sz="2000" dirty="0">
                <a:highlight>
                  <a:srgbClr val="C0C0C0"/>
                </a:highlight>
              </a:rPr>
              <a:t>    </a:t>
            </a:r>
            <a:r>
              <a:rPr kumimoji="1" lang="en" altLang="zh-CN" sz="2000" dirty="0">
                <a:highlight>
                  <a:srgbClr val="C0C0C0"/>
                </a:highlight>
              </a:rPr>
              <a:t>Predicting the abundance of TYR genes in bacteria based on Metagenomics and Machine Learning     </a:t>
            </a:r>
            <a:r>
              <a:rPr kumimoji="1" lang="en" altLang="zh-CN" sz="2000" dirty="0">
                <a:solidFill>
                  <a:schemeClr val="bg2">
                    <a:lumMod val="90000"/>
                  </a:schemeClr>
                </a:solidFill>
                <a:highlight>
                  <a:srgbClr val="C0C0C0"/>
                </a:highlight>
              </a:rPr>
              <a:t>.</a:t>
            </a:r>
            <a:r>
              <a:rPr kumimoji="1" lang="en" altLang="zh-CN" sz="2000" dirty="0">
                <a:highlight>
                  <a:srgbClr val="C0C0C0"/>
                </a:highlight>
              </a:rPr>
              <a:t>          </a:t>
            </a:r>
            <a:endParaRPr kumimoji="1" lang="zh-CN" altLang="en-US" sz="2000" dirty="0">
              <a:highlight>
                <a:srgbClr val="C0C0C0"/>
              </a:highlight>
            </a:endParaRPr>
          </a:p>
        </p:txBody>
      </p:sp>
    </p:spTree>
    <p:extLst>
      <p:ext uri="{BB962C8B-B14F-4D97-AF65-F5344CB8AC3E}">
        <p14:creationId xmlns:p14="http://schemas.microsoft.com/office/powerpoint/2010/main" val="17878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E6E1864-661C-4850-EDF5-9FC77ADF8897}"/>
              </a:ext>
            </a:extLst>
          </p:cNvPr>
          <p:cNvSpPr txBox="1"/>
          <p:nvPr/>
        </p:nvSpPr>
        <p:spPr>
          <a:xfrm>
            <a:off x="-101600" y="203491"/>
            <a:ext cx="11684000" cy="400110"/>
          </a:xfrm>
          <a:prstGeom prst="rect">
            <a:avLst/>
          </a:prstGeom>
          <a:noFill/>
        </p:spPr>
        <p:txBody>
          <a:bodyPr wrap="square" rtlCol="0">
            <a:spAutoFit/>
          </a:bodyPr>
          <a:lstStyle/>
          <a:p>
            <a:r>
              <a:rPr kumimoji="1" lang="zh-CN" altLang="en-US" sz="2000" dirty="0">
                <a:highlight>
                  <a:srgbClr val="C0C0C0"/>
                </a:highlight>
              </a:rPr>
              <a:t>    </a:t>
            </a:r>
            <a:r>
              <a:rPr kumimoji="1" lang="en" altLang="zh-CN" sz="2000" dirty="0">
                <a:highlight>
                  <a:srgbClr val="C0C0C0"/>
                </a:highlight>
              </a:rPr>
              <a:t>Predicting the abundance of TYR genes in bacteria based on Metagenomics and Machine Learning     </a:t>
            </a:r>
            <a:r>
              <a:rPr kumimoji="1" lang="en" altLang="zh-CN" sz="2000" dirty="0">
                <a:solidFill>
                  <a:schemeClr val="bg2">
                    <a:lumMod val="90000"/>
                  </a:schemeClr>
                </a:solidFill>
                <a:highlight>
                  <a:srgbClr val="C0C0C0"/>
                </a:highlight>
              </a:rPr>
              <a:t>.</a:t>
            </a:r>
            <a:r>
              <a:rPr kumimoji="1" lang="en" altLang="zh-CN" sz="2000" dirty="0">
                <a:highlight>
                  <a:srgbClr val="C0C0C0"/>
                </a:highlight>
              </a:rPr>
              <a:t>          </a:t>
            </a:r>
            <a:endParaRPr kumimoji="1" lang="zh-CN" altLang="en-US" sz="2000" dirty="0">
              <a:highlight>
                <a:srgbClr val="C0C0C0"/>
              </a:highlight>
            </a:endParaRPr>
          </a:p>
        </p:txBody>
      </p:sp>
      <p:sp>
        <p:nvSpPr>
          <p:cNvPr id="5" name="文本框 4">
            <a:extLst>
              <a:ext uri="{FF2B5EF4-FFF2-40B4-BE49-F238E27FC236}">
                <a16:creationId xmlns:a16="http://schemas.microsoft.com/office/drawing/2014/main" id="{809F3029-C504-B1B5-29EF-EDBA594DCE59}"/>
              </a:ext>
            </a:extLst>
          </p:cNvPr>
          <p:cNvSpPr txBox="1"/>
          <p:nvPr/>
        </p:nvSpPr>
        <p:spPr>
          <a:xfrm>
            <a:off x="392546" y="1656252"/>
            <a:ext cx="11406907" cy="4524315"/>
          </a:xfrm>
          <a:prstGeom prst="rect">
            <a:avLst/>
          </a:prstGeom>
          <a:noFill/>
        </p:spPr>
        <p:txBody>
          <a:bodyPr wrap="square" rtlCol="0">
            <a:spAutoFit/>
          </a:bodyPr>
          <a:lstStyle/>
          <a:p>
            <a:pPr marL="285750" indent="-285750">
              <a:buFont typeface="Arial" panose="020B0604020202020204" pitchFamily="34" charset="0"/>
              <a:buChar char="•"/>
            </a:pPr>
            <a:r>
              <a:rPr lang="en-US" altLang="zh-CN" sz="1800" dirty="0">
                <a:solidFill>
                  <a:srgbClr val="222222"/>
                </a:solidFill>
                <a:latin typeface="Arial" panose="020B0604020202020204" pitchFamily="34" charset="0"/>
              </a:rPr>
              <a:t>B</a:t>
            </a:r>
            <a:r>
              <a:rPr lang="en" altLang="zh-CN" sz="1800" dirty="0" err="1">
                <a:solidFill>
                  <a:srgbClr val="222222"/>
                </a:solidFill>
                <a:latin typeface="Arial" panose="020B0604020202020204" pitchFamily="34" charset="0"/>
              </a:rPr>
              <a:t>airoch</a:t>
            </a:r>
            <a:r>
              <a:rPr lang="en" altLang="zh-CN" sz="1800" dirty="0">
                <a:solidFill>
                  <a:srgbClr val="222222"/>
                </a:solidFill>
                <a:latin typeface="Arial" panose="020B0604020202020204" pitchFamily="34" charset="0"/>
              </a:rPr>
              <a:t>, </a:t>
            </a:r>
            <a:r>
              <a:rPr lang="en" altLang="zh-CN" sz="1800" dirty="0" err="1">
                <a:solidFill>
                  <a:srgbClr val="222222"/>
                </a:solidFill>
                <a:latin typeface="Arial" panose="020B0604020202020204" pitchFamily="34" charset="0"/>
              </a:rPr>
              <a:t>A.TheENZYME</a:t>
            </a:r>
            <a:r>
              <a:rPr lang="en" altLang="zh-CN" sz="1800" dirty="0">
                <a:solidFill>
                  <a:srgbClr val="222222"/>
                </a:solidFill>
                <a:latin typeface="Arial" panose="020B0604020202020204" pitchFamily="34" charset="0"/>
              </a:rPr>
              <a:t> Database in2000. Nucleic Acids Res. 2000, 28,304−305.</a:t>
            </a:r>
            <a:endParaRPr lang="zh-CN" altLang="en-US" sz="1800" dirty="0">
              <a:solidFill>
                <a:srgbClr val="222222"/>
              </a:solidFill>
              <a:latin typeface="Arial" panose="020B0604020202020204" pitchFamily="34" charset="0"/>
            </a:endParaRPr>
          </a:p>
          <a:p>
            <a:pPr marL="285750" indent="-285750">
              <a:buFont typeface="Arial" panose="020B0604020202020204" pitchFamily="34" charset="0"/>
              <a:buChar char="•"/>
            </a:pPr>
            <a:endParaRPr lang="en" altLang="zh-CN" sz="1800" b="0" i="0" dirty="0">
              <a:solidFill>
                <a:srgbClr val="222222"/>
              </a:solidFill>
              <a:effectLst/>
              <a:latin typeface="Arial" panose="020B0604020202020204" pitchFamily="34" charset="0"/>
            </a:endParaRPr>
          </a:p>
          <a:p>
            <a:pPr marL="285750" indent="-285750">
              <a:buFont typeface="Arial" panose="020B0604020202020204" pitchFamily="34" charset="0"/>
              <a:buChar char="•"/>
            </a:pPr>
            <a:endParaRPr lang="en" altLang="zh-CN" dirty="0">
              <a:solidFill>
                <a:srgbClr val="222222"/>
              </a:solidFill>
              <a:latin typeface="Arial" panose="020B0604020202020204" pitchFamily="34" charset="0"/>
            </a:endParaRPr>
          </a:p>
          <a:p>
            <a:pPr marL="285750" indent="-285750">
              <a:buFont typeface="Arial" panose="020B0604020202020204" pitchFamily="34" charset="0"/>
              <a:buChar char="•"/>
            </a:pPr>
            <a:r>
              <a:rPr lang="en" altLang="zh-CN" sz="1800" b="0" i="0" dirty="0">
                <a:solidFill>
                  <a:srgbClr val="222222"/>
                </a:solidFill>
                <a:effectLst/>
                <a:latin typeface="Arial" panose="020B0604020202020204" pitchFamily="34" charset="0"/>
              </a:rPr>
              <a:t>Panis, F., &amp; </a:t>
            </a:r>
            <a:r>
              <a:rPr lang="en" altLang="zh-CN" sz="1800" b="0" i="0" dirty="0" err="1">
                <a:solidFill>
                  <a:srgbClr val="222222"/>
                </a:solidFill>
                <a:effectLst/>
                <a:latin typeface="Arial" panose="020B0604020202020204" pitchFamily="34" charset="0"/>
              </a:rPr>
              <a:t>Rompel</a:t>
            </a:r>
            <a:r>
              <a:rPr lang="en" altLang="zh-CN" sz="1800" b="0" i="0" dirty="0">
                <a:solidFill>
                  <a:srgbClr val="222222"/>
                </a:solidFill>
                <a:effectLst/>
                <a:latin typeface="Arial" panose="020B0604020202020204" pitchFamily="34" charset="0"/>
              </a:rPr>
              <a:t>, A. (2022). The Novel Role of Tyrosinase Enzymes in the Storage of Globally Significant Amounts of Carbon in Wetland Ecosystems. </a:t>
            </a:r>
            <a:r>
              <a:rPr lang="en" altLang="zh-CN" sz="1800" b="0" i="1" dirty="0">
                <a:solidFill>
                  <a:srgbClr val="222222"/>
                </a:solidFill>
                <a:effectLst/>
                <a:latin typeface="Arial" panose="020B0604020202020204" pitchFamily="34" charset="0"/>
              </a:rPr>
              <a:t>Environmental Science &amp; Technology</a:t>
            </a:r>
            <a:r>
              <a:rPr lang="en" altLang="zh-CN" sz="1800" b="0" i="0" dirty="0">
                <a:solidFill>
                  <a:srgbClr val="222222"/>
                </a:solidFill>
                <a:effectLst/>
                <a:latin typeface="Arial" panose="020B0604020202020204" pitchFamily="34" charset="0"/>
              </a:rPr>
              <a:t>, </a:t>
            </a:r>
            <a:r>
              <a:rPr lang="en" altLang="zh-CN" sz="1800" b="0" i="1" dirty="0">
                <a:solidFill>
                  <a:srgbClr val="222222"/>
                </a:solidFill>
                <a:effectLst/>
                <a:latin typeface="Arial" panose="020B0604020202020204" pitchFamily="34" charset="0"/>
              </a:rPr>
              <a:t>56</a:t>
            </a:r>
            <a:r>
              <a:rPr lang="en" altLang="zh-CN" sz="1800" b="0" i="0" dirty="0">
                <a:solidFill>
                  <a:srgbClr val="222222"/>
                </a:solidFill>
                <a:effectLst/>
                <a:latin typeface="Arial" panose="020B0604020202020204" pitchFamily="34" charset="0"/>
              </a:rPr>
              <a:t>(17), 11952-11968.</a:t>
            </a:r>
          </a:p>
          <a:p>
            <a:pPr marL="285750" indent="-285750">
              <a:buFont typeface="Arial" panose="020B0604020202020204" pitchFamily="34" charset="0"/>
              <a:buChar char="•"/>
            </a:pPr>
            <a:endParaRPr lang="en" altLang="zh-CN" dirty="0">
              <a:solidFill>
                <a:srgbClr val="222222"/>
              </a:solidFill>
              <a:latin typeface="Arial" panose="020B0604020202020204" pitchFamily="34" charset="0"/>
            </a:endParaRPr>
          </a:p>
          <a:p>
            <a:pPr marL="285750" indent="-285750">
              <a:buFont typeface="Arial" panose="020B0604020202020204" pitchFamily="34" charset="0"/>
              <a:buChar char="•"/>
            </a:pPr>
            <a:endParaRPr lang="en" altLang="zh-CN" dirty="0">
              <a:solidFill>
                <a:srgbClr val="222222"/>
              </a:solidFill>
              <a:latin typeface="Arial" panose="020B0604020202020204" pitchFamily="34" charset="0"/>
            </a:endParaRPr>
          </a:p>
          <a:p>
            <a:pPr marL="285750" indent="-285750">
              <a:buFont typeface="Arial" panose="020B0604020202020204" pitchFamily="34" charset="0"/>
              <a:buChar char="•"/>
            </a:pPr>
            <a:r>
              <a:rPr lang="en-US" altLang="zh-CN" sz="1800" dirty="0">
                <a:solidFill>
                  <a:srgbClr val="222222"/>
                </a:solidFill>
                <a:latin typeface="Arial" panose="020B0604020202020204" pitchFamily="34" charset="0"/>
              </a:rPr>
              <a:t>P</a:t>
            </a:r>
            <a:r>
              <a:rPr lang="en" altLang="zh-CN" sz="1800" b="0" i="0" dirty="0" err="1">
                <a:solidFill>
                  <a:srgbClr val="222222"/>
                </a:solidFill>
                <a:effectLst/>
                <a:latin typeface="Arial" panose="020B0604020202020204" pitchFamily="34" charset="0"/>
              </a:rPr>
              <a:t>retzler</a:t>
            </a:r>
            <a:r>
              <a:rPr lang="en" altLang="zh-CN" sz="1800" b="0" i="0" dirty="0">
                <a:solidFill>
                  <a:srgbClr val="222222"/>
                </a:solidFill>
                <a:effectLst/>
                <a:latin typeface="Arial" panose="020B0604020202020204" pitchFamily="34" charset="0"/>
              </a:rPr>
              <a:t>, M.;</a:t>
            </a:r>
            <a:r>
              <a:rPr lang="en" altLang="zh-CN" sz="1800" b="0" i="0" dirty="0" err="1">
                <a:solidFill>
                  <a:srgbClr val="222222"/>
                </a:solidFill>
                <a:effectLst/>
                <a:latin typeface="Arial" panose="020B0604020202020204" pitchFamily="34" charset="0"/>
              </a:rPr>
              <a:t>Rompel</a:t>
            </a:r>
            <a:r>
              <a:rPr lang="en" altLang="zh-CN" sz="1800" b="0" i="0" dirty="0">
                <a:solidFill>
                  <a:srgbClr val="222222"/>
                </a:solidFill>
                <a:effectLst/>
                <a:latin typeface="Arial" panose="020B0604020202020204" pitchFamily="34" charset="0"/>
              </a:rPr>
              <a:t>, </a:t>
            </a:r>
            <a:r>
              <a:rPr lang="en" altLang="zh-CN" sz="1800" b="0" i="0" dirty="0" err="1">
                <a:solidFill>
                  <a:srgbClr val="222222"/>
                </a:solidFill>
                <a:effectLst/>
                <a:latin typeface="Arial" panose="020B0604020202020204" pitchFamily="34" charset="0"/>
              </a:rPr>
              <a:t>A.What</a:t>
            </a:r>
            <a:r>
              <a:rPr lang="en" altLang="zh-CN" sz="1800" b="0" i="0" dirty="0">
                <a:solidFill>
                  <a:srgbClr val="222222"/>
                </a:solidFill>
                <a:effectLst/>
                <a:latin typeface="Arial" panose="020B0604020202020204" pitchFamily="34" charset="0"/>
              </a:rPr>
              <a:t> Causes </a:t>
            </a:r>
            <a:r>
              <a:rPr lang="en" altLang="zh-CN" sz="1800" b="0" i="0" dirty="0" err="1">
                <a:solidFill>
                  <a:srgbClr val="222222"/>
                </a:solidFill>
                <a:effectLst/>
                <a:latin typeface="Arial" panose="020B0604020202020204" pitchFamily="34" charset="0"/>
              </a:rPr>
              <a:t>theDifferent</a:t>
            </a:r>
            <a:r>
              <a:rPr lang="en" altLang="zh-CN" sz="1800" b="0" i="0" dirty="0">
                <a:solidFill>
                  <a:srgbClr val="222222"/>
                </a:solidFill>
                <a:effectLst/>
                <a:latin typeface="Arial" panose="020B0604020202020204" pitchFamily="34" charset="0"/>
              </a:rPr>
              <a:t> Functionality </a:t>
            </a:r>
            <a:r>
              <a:rPr lang="en" altLang="zh-CN" sz="1800" b="0" i="0" dirty="0" err="1">
                <a:solidFill>
                  <a:srgbClr val="222222"/>
                </a:solidFill>
                <a:effectLst/>
                <a:latin typeface="Arial" panose="020B0604020202020204" pitchFamily="34" charset="0"/>
              </a:rPr>
              <a:t>inType</a:t>
            </a:r>
            <a:r>
              <a:rPr lang="en" altLang="zh-CN" sz="1800" b="0" i="0" dirty="0">
                <a:solidFill>
                  <a:srgbClr val="222222"/>
                </a:solidFill>
                <a:effectLst/>
                <a:latin typeface="Arial" panose="020B0604020202020204" pitchFamily="34" charset="0"/>
              </a:rPr>
              <a:t>-III-Copper Enzymes? </a:t>
            </a:r>
            <a:r>
              <a:rPr lang="en" altLang="zh-CN" sz="1800" b="0" i="0" dirty="0" err="1">
                <a:solidFill>
                  <a:srgbClr val="222222"/>
                </a:solidFill>
                <a:effectLst/>
                <a:latin typeface="Arial" panose="020B0604020202020204" pitchFamily="34" charset="0"/>
              </a:rPr>
              <a:t>AStateoftheArt</a:t>
            </a:r>
            <a:r>
              <a:rPr lang="en" altLang="zh-CN" sz="1800" b="0" i="0" dirty="0">
                <a:solidFill>
                  <a:srgbClr val="222222"/>
                </a:solidFill>
                <a:effectLst/>
                <a:latin typeface="Arial" panose="020B0604020202020204" pitchFamily="34" charset="0"/>
              </a:rPr>
              <a:t> Perspective. </a:t>
            </a:r>
            <a:r>
              <a:rPr lang="en" altLang="zh-CN" sz="1800" b="0" i="0" dirty="0" err="1">
                <a:solidFill>
                  <a:srgbClr val="222222"/>
                </a:solidFill>
                <a:effectLst/>
                <a:latin typeface="Arial" panose="020B0604020202020204" pitchFamily="34" charset="0"/>
              </a:rPr>
              <a:t>Inorg</a:t>
            </a:r>
            <a:r>
              <a:rPr lang="en" altLang="zh-CN" sz="1800" b="0" i="0" dirty="0">
                <a:solidFill>
                  <a:srgbClr val="222222"/>
                </a:solidFill>
                <a:effectLst/>
                <a:latin typeface="Arial" panose="020B0604020202020204" pitchFamily="34" charset="0"/>
              </a:rPr>
              <a:t>. </a:t>
            </a:r>
            <a:r>
              <a:rPr lang="en" altLang="zh-CN" sz="1800" b="0" i="0" dirty="0" err="1">
                <a:solidFill>
                  <a:srgbClr val="222222"/>
                </a:solidFill>
                <a:effectLst/>
                <a:latin typeface="Arial" panose="020B0604020202020204" pitchFamily="34" charset="0"/>
              </a:rPr>
              <a:t>Chim</a:t>
            </a:r>
            <a:r>
              <a:rPr lang="en" altLang="zh-CN" sz="1800" b="0" i="0" dirty="0">
                <a:solidFill>
                  <a:srgbClr val="222222"/>
                </a:solidFill>
                <a:effectLst/>
                <a:latin typeface="Arial" panose="020B0604020202020204" pitchFamily="34" charset="0"/>
              </a:rPr>
              <a:t>. Acta 2018, 481,25−31.</a:t>
            </a:r>
            <a:endParaRPr kumimoji="1" lang="zh-CN" altLang="en-US" sz="1800" dirty="0"/>
          </a:p>
          <a:p>
            <a:pPr marL="285750" indent="-285750">
              <a:buFont typeface="Arial" panose="020B0604020202020204" pitchFamily="34" charset="0"/>
              <a:buChar char="•"/>
            </a:pPr>
            <a:endParaRPr lang="en" altLang="zh-CN" sz="1800" b="0" i="0" dirty="0">
              <a:solidFill>
                <a:srgbClr val="222222"/>
              </a:solidFill>
              <a:effectLst/>
              <a:latin typeface="Arial" panose="020B0604020202020204" pitchFamily="34" charset="0"/>
            </a:endParaRPr>
          </a:p>
          <a:p>
            <a:pPr marL="285750" indent="-285750">
              <a:buFont typeface="Arial" panose="020B0604020202020204" pitchFamily="34" charset="0"/>
              <a:buChar char="•"/>
            </a:pPr>
            <a:endParaRPr kumimoji="1" lang="en" altLang="zh-CN" dirty="0">
              <a:solidFill>
                <a:srgbClr val="222222"/>
              </a:solidFill>
              <a:latin typeface="Arial" panose="020B0604020202020204" pitchFamily="34" charset="0"/>
            </a:endParaRPr>
          </a:p>
          <a:p>
            <a:pPr marL="285750" indent="-285750">
              <a:buFont typeface="Arial" panose="020B0604020202020204" pitchFamily="34" charset="0"/>
              <a:buChar char="•"/>
            </a:pPr>
            <a:r>
              <a:rPr lang="en" altLang="zh-CN" sz="1800" b="0" i="0" dirty="0">
                <a:solidFill>
                  <a:srgbClr val="222222"/>
                </a:solidFill>
                <a:effectLst/>
                <a:latin typeface="Arial" panose="020B0604020202020204" pitchFamily="34" charset="0"/>
              </a:rPr>
              <a:t>Yang, Y., Li, B., Ju, F., Zhang, T., 2013. Exploring variation of antibiotic resistance genes in activated sludge over a four-year period through a metagenomic approach. Environ. Sci. Technol. 47 (18), 10197–10205.</a:t>
            </a:r>
            <a:endParaRPr kumimoji="1" lang="zh-CN" altLang="en-US" sz="1800" dirty="0"/>
          </a:p>
          <a:p>
            <a:pPr marL="285750" indent="-285750">
              <a:buFont typeface="Arial" panose="020B0604020202020204" pitchFamily="34" charset="0"/>
              <a:buChar char="•"/>
            </a:pPr>
            <a:endParaRPr kumimoji="1" lang="en" altLang="zh-CN" dirty="0">
              <a:solidFill>
                <a:srgbClr val="222222"/>
              </a:solidFill>
              <a:latin typeface="Arial" panose="020B0604020202020204" pitchFamily="34" charset="0"/>
            </a:endParaRPr>
          </a:p>
          <a:p>
            <a:pPr marL="285750" indent="-285750">
              <a:buFont typeface="Arial" panose="020B0604020202020204" pitchFamily="34" charset="0"/>
              <a:buChar char="•"/>
            </a:pPr>
            <a:endParaRPr kumimoji="1" lang="zh-CN" altLang="en-US" sz="1800" dirty="0"/>
          </a:p>
          <a:p>
            <a:endParaRPr kumimoji="1" lang="zh-CN" altLang="en-US" dirty="0"/>
          </a:p>
        </p:txBody>
      </p:sp>
      <p:sp>
        <p:nvSpPr>
          <p:cNvPr id="6" name="文本框 5">
            <a:extLst>
              <a:ext uri="{FF2B5EF4-FFF2-40B4-BE49-F238E27FC236}">
                <a16:creationId xmlns:a16="http://schemas.microsoft.com/office/drawing/2014/main" id="{885A9A8E-DB2B-D7B2-893F-B4A72A005F07}"/>
              </a:ext>
            </a:extLst>
          </p:cNvPr>
          <p:cNvSpPr txBox="1"/>
          <p:nvPr/>
        </p:nvSpPr>
        <p:spPr>
          <a:xfrm>
            <a:off x="184727" y="837539"/>
            <a:ext cx="11111345" cy="584775"/>
          </a:xfrm>
          <a:prstGeom prst="rect">
            <a:avLst/>
          </a:prstGeom>
          <a:noFill/>
        </p:spPr>
        <p:txBody>
          <a:bodyPr wrap="square">
            <a:spAutoFit/>
          </a:bodyPr>
          <a:lstStyle/>
          <a:p>
            <a:r>
              <a:rPr kumimoji="1" lang="en" altLang="zh-CN" sz="3200" dirty="0"/>
              <a:t>References</a:t>
            </a:r>
          </a:p>
        </p:txBody>
      </p:sp>
    </p:spTree>
    <p:extLst>
      <p:ext uri="{BB962C8B-B14F-4D97-AF65-F5344CB8AC3E}">
        <p14:creationId xmlns:p14="http://schemas.microsoft.com/office/powerpoint/2010/main" val="3706291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04B1A1C-FA50-FFF7-A9D3-513F0F9E4AFD}"/>
              </a:ext>
            </a:extLst>
          </p:cNvPr>
          <p:cNvSpPr txBox="1"/>
          <p:nvPr/>
        </p:nvSpPr>
        <p:spPr>
          <a:xfrm>
            <a:off x="-101600" y="203491"/>
            <a:ext cx="11684000" cy="400110"/>
          </a:xfrm>
          <a:prstGeom prst="rect">
            <a:avLst/>
          </a:prstGeom>
          <a:noFill/>
        </p:spPr>
        <p:txBody>
          <a:bodyPr wrap="square" rtlCol="0">
            <a:spAutoFit/>
          </a:bodyPr>
          <a:lstStyle/>
          <a:p>
            <a:r>
              <a:rPr kumimoji="1" lang="zh-CN" altLang="en-US" sz="2000" dirty="0">
                <a:highlight>
                  <a:srgbClr val="C0C0C0"/>
                </a:highlight>
              </a:rPr>
              <a:t>    </a:t>
            </a:r>
            <a:r>
              <a:rPr kumimoji="1" lang="en" altLang="zh-CN" sz="2000" dirty="0">
                <a:highlight>
                  <a:srgbClr val="C0C0C0"/>
                </a:highlight>
              </a:rPr>
              <a:t>Predicting the abundance of TYR genes in bacteria based on Metagenomics and Machine Learning     </a:t>
            </a:r>
            <a:r>
              <a:rPr kumimoji="1" lang="en" altLang="zh-CN" sz="2000" dirty="0">
                <a:solidFill>
                  <a:schemeClr val="bg2">
                    <a:lumMod val="90000"/>
                  </a:schemeClr>
                </a:solidFill>
                <a:highlight>
                  <a:srgbClr val="C0C0C0"/>
                </a:highlight>
              </a:rPr>
              <a:t>.</a:t>
            </a:r>
            <a:r>
              <a:rPr kumimoji="1" lang="en" altLang="zh-CN" sz="2000" dirty="0">
                <a:highlight>
                  <a:srgbClr val="C0C0C0"/>
                </a:highlight>
              </a:rPr>
              <a:t>          </a:t>
            </a:r>
            <a:endParaRPr kumimoji="1" lang="zh-CN" altLang="en-US" sz="2000" dirty="0">
              <a:highlight>
                <a:srgbClr val="C0C0C0"/>
              </a:highlight>
            </a:endParaRPr>
          </a:p>
        </p:txBody>
      </p:sp>
      <p:sp>
        <p:nvSpPr>
          <p:cNvPr id="7" name="文本框 6">
            <a:extLst>
              <a:ext uri="{FF2B5EF4-FFF2-40B4-BE49-F238E27FC236}">
                <a16:creationId xmlns:a16="http://schemas.microsoft.com/office/drawing/2014/main" id="{EAEB682F-AF1D-3FC0-DDE7-3C336B92F5F6}"/>
              </a:ext>
            </a:extLst>
          </p:cNvPr>
          <p:cNvSpPr txBox="1"/>
          <p:nvPr/>
        </p:nvSpPr>
        <p:spPr>
          <a:xfrm>
            <a:off x="461819" y="895988"/>
            <a:ext cx="7850908" cy="584775"/>
          </a:xfrm>
          <a:prstGeom prst="rect">
            <a:avLst/>
          </a:prstGeom>
          <a:noFill/>
        </p:spPr>
        <p:txBody>
          <a:bodyPr wrap="square">
            <a:spAutoFit/>
          </a:bodyPr>
          <a:lstStyle/>
          <a:p>
            <a:r>
              <a:rPr lang="en-US" altLang="zh-CN" sz="3200" b="0" i="0" u="none" strike="noStrike" dirty="0">
                <a:solidFill>
                  <a:srgbClr val="1B1E25"/>
                </a:solidFill>
                <a:effectLst/>
                <a:latin typeface="-apple-system"/>
              </a:rPr>
              <a:t>Tyrosinase</a:t>
            </a:r>
            <a:r>
              <a:rPr lang="zh-CN" altLang="en-US" sz="3200" b="0" i="0" u="none" strike="noStrike" dirty="0">
                <a:solidFill>
                  <a:srgbClr val="1B1E25"/>
                </a:solidFill>
                <a:effectLst/>
                <a:latin typeface="-apple-system"/>
              </a:rPr>
              <a:t>（</a:t>
            </a:r>
            <a:r>
              <a:rPr lang="en-US" altLang="zh-CN" sz="3200" b="0" i="0" u="none" strike="noStrike" dirty="0">
                <a:solidFill>
                  <a:srgbClr val="1B1E25"/>
                </a:solidFill>
                <a:effectLst/>
                <a:latin typeface="-apple-system"/>
              </a:rPr>
              <a:t>TYR</a:t>
            </a:r>
            <a:r>
              <a:rPr lang="zh-CN" altLang="en-US" sz="3200" b="0" i="0" u="none" strike="noStrike" dirty="0">
                <a:solidFill>
                  <a:srgbClr val="1B1E25"/>
                </a:solidFill>
                <a:effectLst/>
                <a:latin typeface="-apple-system"/>
              </a:rPr>
              <a:t>）</a:t>
            </a:r>
            <a:endParaRPr kumimoji="1" lang="en" altLang="zh-CN" sz="3200" dirty="0"/>
          </a:p>
        </p:txBody>
      </p:sp>
      <p:sp>
        <p:nvSpPr>
          <p:cNvPr id="8" name="文本框 7">
            <a:extLst>
              <a:ext uri="{FF2B5EF4-FFF2-40B4-BE49-F238E27FC236}">
                <a16:creationId xmlns:a16="http://schemas.microsoft.com/office/drawing/2014/main" id="{DD55F443-3CA2-E7EE-4F45-25B031FEDF83}"/>
              </a:ext>
            </a:extLst>
          </p:cNvPr>
          <p:cNvSpPr txBox="1"/>
          <p:nvPr/>
        </p:nvSpPr>
        <p:spPr>
          <a:xfrm>
            <a:off x="600362" y="1541632"/>
            <a:ext cx="10751128" cy="1477328"/>
          </a:xfrm>
          <a:prstGeom prst="rect">
            <a:avLst/>
          </a:prstGeom>
          <a:noFill/>
        </p:spPr>
        <p:txBody>
          <a:bodyPr wrap="square" rtlCol="0">
            <a:spAutoFit/>
          </a:bodyPr>
          <a:lstStyle/>
          <a:p>
            <a:pPr marL="285750" indent="-285750">
              <a:buFont typeface="Arial" panose="020B0604020202020204" pitchFamily="34" charset="0"/>
              <a:buChar char="•"/>
            </a:pPr>
            <a:r>
              <a:rPr kumimoji="1" lang="en" altLang="zh-CN" dirty="0"/>
              <a:t>One of the ways in which organic carbon accumulates in the land is achieved by phenolic compounds, which inhibit the degradation of soil organic matter by inhibiting the activity of organic matter degrading enzymes. Historically, the enzymatic removal of phenolic compounds by </a:t>
            </a:r>
            <a:r>
              <a:rPr kumimoji="1" lang="en" altLang="zh-CN" b="1" dirty="0"/>
              <a:t>bacterial tyrosinase</a:t>
            </a:r>
            <a:r>
              <a:rPr kumimoji="1" lang="en" altLang="zh-CN" dirty="0"/>
              <a:t> has been hindered by anoxic conditions in soils due to flooding. Bacterial tyrosinases are a subgroup of oxidoreductases that oxidatively remove phenolic compounds and reduce molecular oxygen to water.</a:t>
            </a:r>
            <a:r>
              <a:rPr kumimoji="1" lang="en-US" altLang="zh-CN" baseline="30000" dirty="0"/>
              <a:t> [1]</a:t>
            </a:r>
            <a:endParaRPr kumimoji="1" lang="en" altLang="zh-CN" dirty="0"/>
          </a:p>
        </p:txBody>
      </p:sp>
      <p:sp>
        <p:nvSpPr>
          <p:cNvPr id="11" name="文本框 10">
            <a:extLst>
              <a:ext uri="{FF2B5EF4-FFF2-40B4-BE49-F238E27FC236}">
                <a16:creationId xmlns:a16="http://schemas.microsoft.com/office/drawing/2014/main" id="{AF1E9D62-5DD1-302C-D9A0-388BE933115F}"/>
              </a:ext>
            </a:extLst>
          </p:cNvPr>
          <p:cNvSpPr txBox="1"/>
          <p:nvPr/>
        </p:nvSpPr>
        <p:spPr>
          <a:xfrm>
            <a:off x="6096000" y="3956992"/>
            <a:ext cx="4091710" cy="1323439"/>
          </a:xfrm>
          <a:prstGeom prst="rect">
            <a:avLst/>
          </a:prstGeom>
          <a:noFill/>
        </p:spPr>
        <p:txBody>
          <a:bodyPr wrap="square" rtlCol="0">
            <a:spAutoFit/>
          </a:bodyPr>
          <a:lstStyle/>
          <a:p>
            <a:pPr algn="just"/>
            <a:r>
              <a:rPr kumimoji="1" lang="en" altLang="zh-CN" sz="1600" dirty="0"/>
              <a:t>Figure </a:t>
            </a:r>
            <a:r>
              <a:rPr kumimoji="1" lang="en-US" altLang="zh-CN" sz="1600" dirty="0"/>
              <a:t>1</a:t>
            </a:r>
            <a:r>
              <a:rPr kumimoji="1" lang="en" altLang="zh-CN" sz="1600" dirty="0"/>
              <a:t>. Reactions catalyzed by</a:t>
            </a:r>
            <a:r>
              <a:rPr kumimoji="1" lang="zh-CN" altLang="en-US" sz="1600" dirty="0"/>
              <a:t> </a:t>
            </a:r>
            <a:r>
              <a:rPr kumimoji="1" lang="en" altLang="zh-CN" sz="1600" dirty="0"/>
              <a:t>TYRs. Monophenols (EC1.14.18.1) and o-diphenols (EC1.10.3.1) are</a:t>
            </a:r>
            <a:r>
              <a:rPr kumimoji="1" lang="zh-CN" altLang="en-US" sz="1600" dirty="0"/>
              <a:t> </a:t>
            </a:r>
            <a:r>
              <a:rPr kumimoji="1" lang="en" altLang="zh-CN" sz="1600" dirty="0"/>
              <a:t>converted into</a:t>
            </a:r>
            <a:r>
              <a:rPr kumimoji="1" lang="zh-CN" altLang="en-US" sz="1600" dirty="0"/>
              <a:t> </a:t>
            </a:r>
            <a:r>
              <a:rPr kumimoji="1" lang="en" altLang="zh-CN" sz="1600" dirty="0"/>
              <a:t>reactive quinones by</a:t>
            </a:r>
            <a:r>
              <a:rPr kumimoji="1" lang="zh-CN" altLang="en-US" sz="1600" dirty="0"/>
              <a:t> </a:t>
            </a:r>
            <a:r>
              <a:rPr kumimoji="1" lang="en" altLang="zh-CN" sz="1600" dirty="0"/>
              <a:t>reducing molecular oxygen to</a:t>
            </a:r>
            <a:r>
              <a:rPr kumimoji="1" lang="zh-CN" altLang="en-US" sz="1600" dirty="0"/>
              <a:t> </a:t>
            </a:r>
            <a:r>
              <a:rPr kumimoji="1" lang="en" altLang="zh-CN" sz="1600" dirty="0"/>
              <a:t>water.</a:t>
            </a:r>
            <a:r>
              <a:rPr kumimoji="1" lang="en" altLang="zh-CN" sz="1600" baseline="30000" dirty="0"/>
              <a:t>[2]</a:t>
            </a:r>
            <a:endParaRPr kumimoji="1" lang="zh-CN" altLang="en-US" sz="1600" baseline="30000" dirty="0"/>
          </a:p>
        </p:txBody>
      </p:sp>
      <p:sp>
        <p:nvSpPr>
          <p:cNvPr id="12" name="文本框 11">
            <a:extLst>
              <a:ext uri="{FF2B5EF4-FFF2-40B4-BE49-F238E27FC236}">
                <a16:creationId xmlns:a16="http://schemas.microsoft.com/office/drawing/2014/main" id="{95F881A1-FEAD-4677-24D1-CEFF0BEA5937}"/>
              </a:ext>
            </a:extLst>
          </p:cNvPr>
          <p:cNvSpPr txBox="1"/>
          <p:nvPr/>
        </p:nvSpPr>
        <p:spPr>
          <a:xfrm>
            <a:off x="198582" y="6438052"/>
            <a:ext cx="11794836" cy="461665"/>
          </a:xfrm>
          <a:prstGeom prst="rect">
            <a:avLst/>
          </a:prstGeom>
          <a:noFill/>
        </p:spPr>
        <p:txBody>
          <a:bodyPr wrap="square" rtlCol="0">
            <a:spAutoFit/>
          </a:bodyPr>
          <a:lstStyle/>
          <a:p>
            <a:r>
              <a:rPr lang="en-US" altLang="zh-CN" sz="1200" dirty="0">
                <a:solidFill>
                  <a:srgbClr val="222222"/>
                </a:solidFill>
                <a:latin typeface="Arial" panose="020B0604020202020204" pitchFamily="34" charset="0"/>
              </a:rPr>
              <a:t>[1] P</a:t>
            </a:r>
            <a:r>
              <a:rPr lang="en" altLang="zh-CN" sz="1200" b="0" i="0" dirty="0" err="1">
                <a:solidFill>
                  <a:srgbClr val="222222"/>
                </a:solidFill>
                <a:effectLst/>
                <a:latin typeface="Arial" panose="020B0604020202020204" pitchFamily="34" charset="0"/>
              </a:rPr>
              <a:t>retzler</a:t>
            </a:r>
            <a:r>
              <a:rPr lang="en" altLang="zh-CN" sz="1200" b="0" i="0" dirty="0">
                <a:solidFill>
                  <a:srgbClr val="222222"/>
                </a:solidFill>
                <a:effectLst/>
                <a:latin typeface="Arial" panose="020B0604020202020204" pitchFamily="34" charset="0"/>
              </a:rPr>
              <a:t>, M.;</a:t>
            </a:r>
            <a:r>
              <a:rPr lang="en" altLang="zh-CN" sz="1200" b="0" i="0" dirty="0" err="1">
                <a:solidFill>
                  <a:srgbClr val="222222"/>
                </a:solidFill>
                <a:effectLst/>
                <a:latin typeface="Arial" panose="020B0604020202020204" pitchFamily="34" charset="0"/>
              </a:rPr>
              <a:t>Rompel</a:t>
            </a:r>
            <a:r>
              <a:rPr lang="en" altLang="zh-CN" sz="1200" b="0" i="0" dirty="0">
                <a:solidFill>
                  <a:srgbClr val="222222"/>
                </a:solidFill>
                <a:effectLst/>
                <a:latin typeface="Arial" panose="020B0604020202020204" pitchFamily="34" charset="0"/>
              </a:rPr>
              <a:t>, </a:t>
            </a:r>
            <a:r>
              <a:rPr lang="en" altLang="zh-CN" sz="1200" b="0" i="0" dirty="0" err="1">
                <a:solidFill>
                  <a:srgbClr val="222222"/>
                </a:solidFill>
                <a:effectLst/>
                <a:latin typeface="Arial" panose="020B0604020202020204" pitchFamily="34" charset="0"/>
              </a:rPr>
              <a:t>A.What</a:t>
            </a:r>
            <a:r>
              <a:rPr lang="en" altLang="zh-CN" sz="1200" b="0" i="0" dirty="0">
                <a:solidFill>
                  <a:srgbClr val="222222"/>
                </a:solidFill>
                <a:effectLst/>
                <a:latin typeface="Arial" panose="020B0604020202020204" pitchFamily="34" charset="0"/>
              </a:rPr>
              <a:t> Causes </a:t>
            </a:r>
            <a:r>
              <a:rPr lang="en" altLang="zh-CN" sz="1200" b="0" i="0" dirty="0" err="1">
                <a:solidFill>
                  <a:srgbClr val="222222"/>
                </a:solidFill>
                <a:effectLst/>
                <a:latin typeface="Arial" panose="020B0604020202020204" pitchFamily="34" charset="0"/>
              </a:rPr>
              <a:t>theDifferent</a:t>
            </a:r>
            <a:r>
              <a:rPr lang="en" altLang="zh-CN" sz="1200" b="0" i="0" dirty="0">
                <a:solidFill>
                  <a:srgbClr val="222222"/>
                </a:solidFill>
                <a:effectLst/>
                <a:latin typeface="Arial" panose="020B0604020202020204" pitchFamily="34" charset="0"/>
              </a:rPr>
              <a:t> Functionality </a:t>
            </a:r>
            <a:r>
              <a:rPr lang="en" altLang="zh-CN" sz="1200" b="0" i="0" dirty="0" err="1">
                <a:solidFill>
                  <a:srgbClr val="222222"/>
                </a:solidFill>
                <a:effectLst/>
                <a:latin typeface="Arial" panose="020B0604020202020204" pitchFamily="34" charset="0"/>
              </a:rPr>
              <a:t>inType</a:t>
            </a:r>
            <a:r>
              <a:rPr lang="en" altLang="zh-CN" sz="1200" b="0" i="0" dirty="0">
                <a:solidFill>
                  <a:srgbClr val="222222"/>
                </a:solidFill>
                <a:effectLst/>
                <a:latin typeface="Arial" panose="020B0604020202020204" pitchFamily="34" charset="0"/>
              </a:rPr>
              <a:t>-III-Copper Enzymes? </a:t>
            </a:r>
            <a:r>
              <a:rPr lang="en" altLang="zh-CN" sz="1200" b="0" i="0" dirty="0" err="1">
                <a:solidFill>
                  <a:srgbClr val="222222"/>
                </a:solidFill>
                <a:effectLst/>
                <a:latin typeface="Arial" panose="020B0604020202020204" pitchFamily="34" charset="0"/>
              </a:rPr>
              <a:t>AStateoftheArt</a:t>
            </a:r>
            <a:r>
              <a:rPr lang="en" altLang="zh-CN" sz="1200" b="0" i="0" dirty="0">
                <a:solidFill>
                  <a:srgbClr val="222222"/>
                </a:solidFill>
                <a:effectLst/>
                <a:latin typeface="Arial" panose="020B0604020202020204" pitchFamily="34" charset="0"/>
              </a:rPr>
              <a:t> Perspective. </a:t>
            </a:r>
            <a:r>
              <a:rPr lang="en" altLang="zh-CN" sz="1200" b="0" i="0" dirty="0" err="1">
                <a:solidFill>
                  <a:srgbClr val="222222"/>
                </a:solidFill>
                <a:effectLst/>
                <a:latin typeface="Arial" panose="020B0604020202020204" pitchFamily="34" charset="0"/>
              </a:rPr>
              <a:t>Inorg</a:t>
            </a:r>
            <a:r>
              <a:rPr lang="en" altLang="zh-CN" sz="1200" b="0" i="0" dirty="0">
                <a:solidFill>
                  <a:srgbClr val="222222"/>
                </a:solidFill>
                <a:effectLst/>
                <a:latin typeface="Arial" panose="020B0604020202020204" pitchFamily="34" charset="0"/>
              </a:rPr>
              <a:t>. </a:t>
            </a:r>
            <a:r>
              <a:rPr lang="en" altLang="zh-CN" sz="1200" b="0" i="0" dirty="0" err="1">
                <a:solidFill>
                  <a:srgbClr val="222222"/>
                </a:solidFill>
                <a:effectLst/>
                <a:latin typeface="Arial" panose="020B0604020202020204" pitchFamily="34" charset="0"/>
              </a:rPr>
              <a:t>Chim</a:t>
            </a:r>
            <a:r>
              <a:rPr lang="en" altLang="zh-CN" sz="1200" b="0" i="0" dirty="0">
                <a:solidFill>
                  <a:srgbClr val="222222"/>
                </a:solidFill>
                <a:effectLst/>
                <a:latin typeface="Arial" panose="020B0604020202020204" pitchFamily="34" charset="0"/>
              </a:rPr>
              <a:t>. Acta 2018, 481,25−31.</a:t>
            </a:r>
          </a:p>
          <a:p>
            <a:r>
              <a:rPr lang="en-US" altLang="zh-CN" sz="1200" dirty="0">
                <a:solidFill>
                  <a:srgbClr val="222222"/>
                </a:solidFill>
                <a:latin typeface="Arial" panose="020B0604020202020204" pitchFamily="34" charset="0"/>
              </a:rPr>
              <a:t>[2] B</a:t>
            </a:r>
            <a:r>
              <a:rPr lang="en" altLang="zh-CN" sz="1200" dirty="0" err="1">
                <a:solidFill>
                  <a:srgbClr val="222222"/>
                </a:solidFill>
                <a:latin typeface="Arial" panose="020B0604020202020204" pitchFamily="34" charset="0"/>
              </a:rPr>
              <a:t>airoch</a:t>
            </a:r>
            <a:r>
              <a:rPr lang="en" altLang="zh-CN" sz="1200" dirty="0">
                <a:solidFill>
                  <a:srgbClr val="222222"/>
                </a:solidFill>
                <a:latin typeface="Arial" panose="020B0604020202020204" pitchFamily="34" charset="0"/>
              </a:rPr>
              <a:t>, </a:t>
            </a:r>
            <a:r>
              <a:rPr lang="en" altLang="zh-CN" sz="1200" dirty="0" err="1">
                <a:solidFill>
                  <a:srgbClr val="222222"/>
                </a:solidFill>
                <a:latin typeface="Arial" panose="020B0604020202020204" pitchFamily="34" charset="0"/>
              </a:rPr>
              <a:t>A.TheENZYME</a:t>
            </a:r>
            <a:r>
              <a:rPr lang="en" altLang="zh-CN" sz="1200" dirty="0">
                <a:solidFill>
                  <a:srgbClr val="222222"/>
                </a:solidFill>
                <a:latin typeface="Arial" panose="020B0604020202020204" pitchFamily="34" charset="0"/>
              </a:rPr>
              <a:t> Database in2000. Nucleic Acids Res. 2000, 28,304−305.</a:t>
            </a:r>
            <a:endParaRPr lang="zh-CN" altLang="en-US" sz="1200" dirty="0">
              <a:solidFill>
                <a:srgbClr val="222222"/>
              </a:solidFill>
              <a:latin typeface="Arial" panose="020B0604020202020204" pitchFamily="34" charset="0"/>
            </a:endParaRPr>
          </a:p>
        </p:txBody>
      </p:sp>
      <p:cxnSp>
        <p:nvCxnSpPr>
          <p:cNvPr id="14" name="直线连接符 13">
            <a:extLst>
              <a:ext uri="{FF2B5EF4-FFF2-40B4-BE49-F238E27FC236}">
                <a16:creationId xmlns:a16="http://schemas.microsoft.com/office/drawing/2014/main" id="{5B09BB69-90DE-1A67-A503-E15321AC6D71}"/>
              </a:ext>
            </a:extLst>
          </p:cNvPr>
          <p:cNvCxnSpPr/>
          <p:nvPr/>
        </p:nvCxnSpPr>
        <p:spPr>
          <a:xfrm>
            <a:off x="198582" y="6438052"/>
            <a:ext cx="11725563" cy="0"/>
          </a:xfrm>
          <a:prstGeom prst="line">
            <a:avLst/>
          </a:prstGeom>
        </p:spPr>
        <p:style>
          <a:lnRef idx="3">
            <a:schemeClr val="dk1"/>
          </a:lnRef>
          <a:fillRef idx="0">
            <a:schemeClr val="dk1"/>
          </a:fillRef>
          <a:effectRef idx="2">
            <a:schemeClr val="dk1"/>
          </a:effectRef>
          <a:fontRef idx="minor">
            <a:schemeClr val="tx1"/>
          </a:fontRef>
        </p:style>
      </p:cxnSp>
      <p:pic>
        <p:nvPicPr>
          <p:cNvPr id="16" name="图片 15" descr="图示, 示意图&#10;&#10;描述已自动生成">
            <a:extLst>
              <a:ext uri="{FF2B5EF4-FFF2-40B4-BE49-F238E27FC236}">
                <a16:creationId xmlns:a16="http://schemas.microsoft.com/office/drawing/2014/main" id="{F6BEF6BA-6F78-898C-BC94-34476C23D7B3}"/>
              </a:ext>
            </a:extLst>
          </p:cNvPr>
          <p:cNvPicPr>
            <a:picLocks noChangeAspect="1"/>
          </p:cNvPicPr>
          <p:nvPr/>
        </p:nvPicPr>
        <p:blipFill>
          <a:blip r:embed="rId2"/>
          <a:stretch>
            <a:fillRect/>
          </a:stretch>
        </p:blipFill>
        <p:spPr>
          <a:xfrm>
            <a:off x="1088737" y="3542866"/>
            <a:ext cx="3917373" cy="1884647"/>
          </a:xfrm>
          <a:prstGeom prst="rect">
            <a:avLst/>
          </a:prstGeom>
        </p:spPr>
      </p:pic>
    </p:spTree>
    <p:extLst>
      <p:ext uri="{BB962C8B-B14F-4D97-AF65-F5344CB8AC3E}">
        <p14:creationId xmlns:p14="http://schemas.microsoft.com/office/powerpoint/2010/main" val="3881203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04B1A1C-FA50-FFF7-A9D3-513F0F9E4AFD}"/>
              </a:ext>
            </a:extLst>
          </p:cNvPr>
          <p:cNvSpPr txBox="1"/>
          <p:nvPr/>
        </p:nvSpPr>
        <p:spPr>
          <a:xfrm>
            <a:off x="-101600" y="203491"/>
            <a:ext cx="11684000" cy="400110"/>
          </a:xfrm>
          <a:prstGeom prst="rect">
            <a:avLst/>
          </a:prstGeom>
          <a:noFill/>
        </p:spPr>
        <p:txBody>
          <a:bodyPr wrap="square" rtlCol="0">
            <a:spAutoFit/>
          </a:bodyPr>
          <a:lstStyle/>
          <a:p>
            <a:r>
              <a:rPr kumimoji="1" lang="zh-CN" altLang="en-US" sz="2000" dirty="0">
                <a:highlight>
                  <a:srgbClr val="C0C0C0"/>
                </a:highlight>
              </a:rPr>
              <a:t>    </a:t>
            </a:r>
            <a:r>
              <a:rPr kumimoji="1" lang="en" altLang="zh-CN" sz="2000" dirty="0">
                <a:highlight>
                  <a:srgbClr val="C0C0C0"/>
                </a:highlight>
              </a:rPr>
              <a:t>Predicting the abundance of TYR genes in bacteria based on Metagenomics and Machine Learning     </a:t>
            </a:r>
            <a:r>
              <a:rPr kumimoji="1" lang="en" altLang="zh-CN" sz="2000" dirty="0">
                <a:solidFill>
                  <a:schemeClr val="bg2">
                    <a:lumMod val="90000"/>
                  </a:schemeClr>
                </a:solidFill>
                <a:highlight>
                  <a:srgbClr val="C0C0C0"/>
                </a:highlight>
              </a:rPr>
              <a:t>.</a:t>
            </a:r>
            <a:r>
              <a:rPr kumimoji="1" lang="en" altLang="zh-CN" sz="2000" dirty="0">
                <a:highlight>
                  <a:srgbClr val="C0C0C0"/>
                </a:highlight>
              </a:rPr>
              <a:t>          </a:t>
            </a:r>
            <a:endParaRPr kumimoji="1" lang="zh-CN" altLang="en-US" sz="2000" dirty="0">
              <a:highlight>
                <a:srgbClr val="C0C0C0"/>
              </a:highlight>
            </a:endParaRPr>
          </a:p>
        </p:txBody>
      </p:sp>
      <p:sp>
        <p:nvSpPr>
          <p:cNvPr id="7" name="文本框 6">
            <a:extLst>
              <a:ext uri="{FF2B5EF4-FFF2-40B4-BE49-F238E27FC236}">
                <a16:creationId xmlns:a16="http://schemas.microsoft.com/office/drawing/2014/main" id="{EAEB682F-AF1D-3FC0-DDE7-3C336B92F5F6}"/>
              </a:ext>
            </a:extLst>
          </p:cNvPr>
          <p:cNvSpPr txBox="1"/>
          <p:nvPr/>
        </p:nvSpPr>
        <p:spPr>
          <a:xfrm>
            <a:off x="461819" y="769185"/>
            <a:ext cx="7850908" cy="584775"/>
          </a:xfrm>
          <a:prstGeom prst="rect">
            <a:avLst/>
          </a:prstGeom>
          <a:noFill/>
        </p:spPr>
        <p:txBody>
          <a:bodyPr wrap="square">
            <a:spAutoFit/>
          </a:bodyPr>
          <a:lstStyle/>
          <a:p>
            <a:r>
              <a:rPr lang="en" altLang="zh-CN" sz="3200" b="0" i="0" u="none" strike="noStrike" dirty="0">
                <a:solidFill>
                  <a:srgbClr val="1B1E25"/>
                </a:solidFill>
                <a:effectLst/>
                <a:latin typeface="-apple-system"/>
              </a:rPr>
              <a:t>Current Situation</a:t>
            </a:r>
            <a:r>
              <a:rPr lang="zh-CN" altLang="en-US" sz="3200" b="0" i="0" u="none" strike="noStrike" dirty="0">
                <a:solidFill>
                  <a:srgbClr val="1B1E25"/>
                </a:solidFill>
                <a:effectLst/>
                <a:latin typeface="-apple-system"/>
              </a:rPr>
              <a:t> </a:t>
            </a:r>
            <a:r>
              <a:rPr lang="en-US" altLang="zh-CN" sz="3200" b="0" i="0" u="none" strike="noStrike" dirty="0">
                <a:solidFill>
                  <a:srgbClr val="1B1E25"/>
                </a:solidFill>
                <a:effectLst/>
                <a:latin typeface="-apple-system"/>
              </a:rPr>
              <a:t>&amp;</a:t>
            </a:r>
            <a:r>
              <a:rPr lang="zh-CN" altLang="en-US" sz="3200" b="0" i="0" u="none" strike="noStrike" dirty="0">
                <a:solidFill>
                  <a:srgbClr val="1B1E25"/>
                </a:solidFill>
                <a:effectLst/>
                <a:latin typeface="-apple-system"/>
              </a:rPr>
              <a:t> </a:t>
            </a:r>
            <a:r>
              <a:rPr lang="en-US" altLang="zh-CN" sz="3200" b="0" i="0" u="none" strike="noStrike" dirty="0">
                <a:solidFill>
                  <a:srgbClr val="1B1E25"/>
                </a:solidFill>
                <a:effectLst/>
                <a:latin typeface="-apple-system"/>
              </a:rPr>
              <a:t>Why</a:t>
            </a:r>
            <a:r>
              <a:rPr lang="zh-CN" altLang="en-US" sz="3200" b="0" i="0" u="none" strike="noStrike" dirty="0">
                <a:solidFill>
                  <a:srgbClr val="1B1E25"/>
                </a:solidFill>
                <a:effectLst/>
                <a:latin typeface="-apple-system"/>
              </a:rPr>
              <a:t> </a:t>
            </a:r>
            <a:r>
              <a:rPr lang="en-US" altLang="zh-CN" sz="3200" b="0" i="0" u="none" strike="noStrike" dirty="0">
                <a:solidFill>
                  <a:srgbClr val="1B1E25"/>
                </a:solidFill>
                <a:effectLst/>
                <a:latin typeface="-apple-system"/>
              </a:rPr>
              <a:t>TYR</a:t>
            </a:r>
            <a:endParaRPr kumimoji="1" lang="en" altLang="zh-CN" sz="3200" dirty="0"/>
          </a:p>
        </p:txBody>
      </p:sp>
      <p:sp>
        <p:nvSpPr>
          <p:cNvPr id="8" name="文本框 7">
            <a:extLst>
              <a:ext uri="{FF2B5EF4-FFF2-40B4-BE49-F238E27FC236}">
                <a16:creationId xmlns:a16="http://schemas.microsoft.com/office/drawing/2014/main" id="{DD55F443-3CA2-E7EE-4F45-25B031FEDF83}"/>
              </a:ext>
            </a:extLst>
          </p:cNvPr>
          <p:cNvSpPr txBox="1"/>
          <p:nvPr/>
        </p:nvSpPr>
        <p:spPr>
          <a:xfrm>
            <a:off x="461819" y="1353960"/>
            <a:ext cx="10751128" cy="2472472"/>
          </a:xfrm>
          <a:prstGeom prst="rect">
            <a:avLst/>
          </a:prstGeom>
          <a:noFill/>
        </p:spPr>
        <p:txBody>
          <a:bodyPr wrap="square" rtlCol="0">
            <a:spAutoFit/>
          </a:bodyPr>
          <a:lstStyle/>
          <a:p>
            <a:pPr marL="285750" indent="-285750">
              <a:buFont typeface="Arial" panose="020B0604020202020204" pitchFamily="34" charset="0"/>
              <a:buChar char="•"/>
            </a:pPr>
            <a:r>
              <a:rPr kumimoji="1" lang="en" altLang="zh-CN" sz="1600" dirty="0"/>
              <a:t>In recent years, with global climate change, anoxic conditions in soils have been threatened by reduced rainfall and persistent summer droughts. </a:t>
            </a:r>
          </a:p>
          <a:p>
            <a:endParaRPr kumimoji="1" lang="en" altLang="zh-CN" sz="1600" dirty="0"/>
          </a:p>
          <a:p>
            <a:pPr marL="285750" indent="-285750">
              <a:buFont typeface="Arial" panose="020B0604020202020204" pitchFamily="34" charset="0"/>
              <a:buChar char="•"/>
            </a:pPr>
            <a:r>
              <a:rPr kumimoji="1" lang="en" altLang="zh-CN" sz="1600" dirty="0"/>
              <a:t>This may allow tyrosinase to reduce the concentration of phenolic compounds, which in turn increases the release of stored carbon back into the atmosphere.</a:t>
            </a:r>
            <a:r>
              <a:rPr kumimoji="1" lang="en-US" altLang="zh-CN" sz="1600" baseline="30000" dirty="0"/>
              <a:t>[1]</a:t>
            </a:r>
          </a:p>
          <a:p>
            <a:pPr marL="285750" indent="-285750">
              <a:buFont typeface="Arial" panose="020B0604020202020204" pitchFamily="34" charset="0"/>
              <a:buChar char="•"/>
            </a:pPr>
            <a:endParaRPr kumimoji="1" lang="en-US" altLang="zh-CN" sz="1600" baseline="30000" dirty="0"/>
          </a:p>
          <a:p>
            <a:pPr marL="285750" indent="-285750">
              <a:buFont typeface="Arial" panose="020B0604020202020204" pitchFamily="34" charset="0"/>
              <a:buChar char="•"/>
            </a:pPr>
            <a:r>
              <a:rPr kumimoji="1" lang="en" altLang="zh-CN" sz="1600" dirty="0"/>
              <a:t>In the last two decades, rapid developments in the field of whole genome sequencing and bioinformatics have led to an overabundance of fully sequenced bacterial genomes and allowed one to efficiently annotate protein functions of uncharacterized proteins based on their amino acid sequences. However, there are still substantial gaps in the identification of TYR bacteria (i.e. containing TYR functional genes), confined within soil systems.</a:t>
            </a:r>
            <a:endParaRPr kumimoji="1" lang="zh-CN" altLang="en-US" sz="1600" dirty="0"/>
          </a:p>
        </p:txBody>
      </p:sp>
      <p:pic>
        <p:nvPicPr>
          <p:cNvPr id="10" name="图片 9" descr="图示&#10;&#10;描述已自动生成">
            <a:extLst>
              <a:ext uri="{FF2B5EF4-FFF2-40B4-BE49-F238E27FC236}">
                <a16:creationId xmlns:a16="http://schemas.microsoft.com/office/drawing/2014/main" id="{43662286-91B7-9F5E-7DC6-F0B4FBBF348F}"/>
              </a:ext>
            </a:extLst>
          </p:cNvPr>
          <p:cNvPicPr>
            <a:picLocks noChangeAspect="1"/>
          </p:cNvPicPr>
          <p:nvPr/>
        </p:nvPicPr>
        <p:blipFill>
          <a:blip r:embed="rId2"/>
          <a:stretch>
            <a:fillRect/>
          </a:stretch>
        </p:blipFill>
        <p:spPr>
          <a:xfrm>
            <a:off x="1443761" y="4056172"/>
            <a:ext cx="3276021" cy="2049585"/>
          </a:xfrm>
          <a:prstGeom prst="rect">
            <a:avLst/>
          </a:prstGeom>
        </p:spPr>
      </p:pic>
      <p:sp>
        <p:nvSpPr>
          <p:cNvPr id="11" name="文本框 10">
            <a:extLst>
              <a:ext uri="{FF2B5EF4-FFF2-40B4-BE49-F238E27FC236}">
                <a16:creationId xmlns:a16="http://schemas.microsoft.com/office/drawing/2014/main" id="{AF1E9D62-5DD1-302C-D9A0-388BE933115F}"/>
              </a:ext>
            </a:extLst>
          </p:cNvPr>
          <p:cNvSpPr txBox="1"/>
          <p:nvPr/>
        </p:nvSpPr>
        <p:spPr>
          <a:xfrm>
            <a:off x="5352473" y="4543636"/>
            <a:ext cx="5703453" cy="830997"/>
          </a:xfrm>
          <a:prstGeom prst="rect">
            <a:avLst/>
          </a:prstGeom>
          <a:noFill/>
        </p:spPr>
        <p:txBody>
          <a:bodyPr wrap="square" rtlCol="0">
            <a:spAutoFit/>
          </a:bodyPr>
          <a:lstStyle/>
          <a:p>
            <a:pPr algn="just"/>
            <a:r>
              <a:rPr kumimoji="1" lang="en" altLang="zh-CN" sz="1600" dirty="0"/>
              <a:t>Figure </a:t>
            </a:r>
            <a:r>
              <a:rPr kumimoji="1" lang="en-US" altLang="zh-CN" sz="1600" dirty="0"/>
              <a:t>2</a:t>
            </a:r>
            <a:r>
              <a:rPr kumimoji="1" lang="en" altLang="zh-CN" sz="1600" dirty="0"/>
              <a:t>. TYRs, produced by</a:t>
            </a:r>
            <a:r>
              <a:rPr kumimoji="1" lang="zh-CN" altLang="en-US" sz="1600" dirty="0"/>
              <a:t> </a:t>
            </a:r>
            <a:r>
              <a:rPr kumimoji="1" lang="en" altLang="zh-CN" sz="1600" dirty="0"/>
              <a:t>bacteria indigenous to</a:t>
            </a:r>
            <a:r>
              <a:rPr kumimoji="1" lang="zh-CN" altLang="en-US" sz="1600" dirty="0"/>
              <a:t> </a:t>
            </a:r>
            <a:r>
              <a:rPr kumimoji="1" lang="en" altLang="zh-CN" sz="1600" dirty="0"/>
              <a:t>soil,</a:t>
            </a:r>
            <a:r>
              <a:rPr kumimoji="1" lang="zh-CN" altLang="en-US" sz="1600" dirty="0"/>
              <a:t> </a:t>
            </a:r>
            <a:r>
              <a:rPr kumimoji="1" lang="en" altLang="zh-CN" sz="1600" dirty="0"/>
              <a:t>are</a:t>
            </a:r>
            <a:r>
              <a:rPr kumimoji="1" lang="zh-CN" altLang="en-US" sz="1600" dirty="0"/>
              <a:t> </a:t>
            </a:r>
            <a:r>
              <a:rPr kumimoji="1" lang="en" altLang="zh-CN" sz="1600" dirty="0"/>
              <a:t>capable of</a:t>
            </a:r>
            <a:r>
              <a:rPr kumimoji="1" lang="zh-CN" altLang="en-US" sz="1600" dirty="0"/>
              <a:t> </a:t>
            </a:r>
            <a:r>
              <a:rPr kumimoji="1" lang="en" altLang="zh-CN" sz="1600" dirty="0"/>
              <a:t>reducing the</a:t>
            </a:r>
            <a:r>
              <a:rPr kumimoji="1" lang="zh-CN" altLang="en-US" sz="1600" dirty="0"/>
              <a:t> </a:t>
            </a:r>
            <a:r>
              <a:rPr kumimoji="1" lang="en" altLang="zh-CN" sz="1600" dirty="0"/>
              <a:t>concentration of</a:t>
            </a:r>
            <a:r>
              <a:rPr kumimoji="1" lang="zh-CN" altLang="en-US" sz="1600" dirty="0"/>
              <a:t> </a:t>
            </a:r>
            <a:r>
              <a:rPr kumimoji="1" lang="en" altLang="zh-CN" sz="1600" dirty="0"/>
              <a:t>phenolic compounds, and</a:t>
            </a:r>
            <a:r>
              <a:rPr kumimoji="1" lang="zh-CN" altLang="en-US" sz="1600" dirty="0"/>
              <a:t> </a:t>
            </a:r>
            <a:r>
              <a:rPr kumimoji="1" lang="en" altLang="zh-CN" sz="1600" dirty="0"/>
              <a:t>thus</a:t>
            </a:r>
            <a:r>
              <a:rPr kumimoji="1" lang="zh-CN" altLang="en-US" sz="1600" dirty="0"/>
              <a:t> </a:t>
            </a:r>
            <a:r>
              <a:rPr kumimoji="1" lang="en" altLang="zh-CN" sz="1600" dirty="0"/>
              <a:t>enable the</a:t>
            </a:r>
            <a:r>
              <a:rPr kumimoji="1" lang="zh-CN" altLang="en-US" sz="1600" dirty="0"/>
              <a:t> </a:t>
            </a:r>
            <a:r>
              <a:rPr kumimoji="1" lang="en" altLang="zh-CN" sz="1600" dirty="0"/>
              <a:t>degradation of</a:t>
            </a:r>
            <a:r>
              <a:rPr kumimoji="1" lang="zh-CN" altLang="en-US" sz="1600" dirty="0"/>
              <a:t> </a:t>
            </a:r>
            <a:r>
              <a:rPr kumimoji="1" lang="en" altLang="zh-CN" sz="1600" dirty="0"/>
              <a:t>soil organic matter.</a:t>
            </a:r>
            <a:endParaRPr kumimoji="1" lang="zh-CN" altLang="en-US" sz="1600" dirty="0"/>
          </a:p>
        </p:txBody>
      </p:sp>
      <p:sp>
        <p:nvSpPr>
          <p:cNvPr id="12" name="文本框 11">
            <a:extLst>
              <a:ext uri="{FF2B5EF4-FFF2-40B4-BE49-F238E27FC236}">
                <a16:creationId xmlns:a16="http://schemas.microsoft.com/office/drawing/2014/main" id="{95F881A1-FEAD-4677-24D1-CEFF0BEA5937}"/>
              </a:ext>
            </a:extLst>
          </p:cNvPr>
          <p:cNvSpPr txBox="1"/>
          <p:nvPr/>
        </p:nvSpPr>
        <p:spPr>
          <a:xfrm>
            <a:off x="198582" y="6438052"/>
            <a:ext cx="11794836" cy="461665"/>
          </a:xfrm>
          <a:prstGeom prst="rect">
            <a:avLst/>
          </a:prstGeom>
          <a:noFill/>
        </p:spPr>
        <p:txBody>
          <a:bodyPr wrap="square" rtlCol="0">
            <a:spAutoFit/>
          </a:bodyPr>
          <a:lstStyle/>
          <a:p>
            <a:r>
              <a:rPr lang="en-US" altLang="zh-CN" sz="1200" dirty="0">
                <a:solidFill>
                  <a:srgbClr val="222222"/>
                </a:solidFill>
                <a:latin typeface="Arial" panose="020B0604020202020204" pitchFamily="34" charset="0"/>
              </a:rPr>
              <a:t>[1] </a:t>
            </a:r>
            <a:r>
              <a:rPr lang="en" altLang="zh-CN" sz="1200" b="0" i="0" dirty="0">
                <a:solidFill>
                  <a:srgbClr val="222222"/>
                </a:solidFill>
                <a:effectLst/>
                <a:latin typeface="Arial" panose="020B0604020202020204" pitchFamily="34" charset="0"/>
              </a:rPr>
              <a:t>Panis, F., &amp; </a:t>
            </a:r>
            <a:r>
              <a:rPr lang="en" altLang="zh-CN" sz="1200" b="0" i="0" dirty="0" err="1">
                <a:solidFill>
                  <a:srgbClr val="222222"/>
                </a:solidFill>
                <a:effectLst/>
                <a:latin typeface="Arial" panose="020B0604020202020204" pitchFamily="34" charset="0"/>
              </a:rPr>
              <a:t>Rompel</a:t>
            </a:r>
            <a:r>
              <a:rPr lang="en" altLang="zh-CN" sz="1200" b="0" i="0" dirty="0">
                <a:solidFill>
                  <a:srgbClr val="222222"/>
                </a:solidFill>
                <a:effectLst/>
                <a:latin typeface="Arial" panose="020B0604020202020204" pitchFamily="34" charset="0"/>
              </a:rPr>
              <a:t>, A. (2022). The Novel Role of Tyrosinase Enzymes in the Storage of Globally Significant Amounts of Carbon in Wetland Ecosystems. </a:t>
            </a:r>
            <a:r>
              <a:rPr lang="en" altLang="zh-CN" sz="1200" b="0" i="1" dirty="0">
                <a:solidFill>
                  <a:srgbClr val="222222"/>
                </a:solidFill>
                <a:effectLst/>
                <a:latin typeface="Arial" panose="020B0604020202020204" pitchFamily="34" charset="0"/>
              </a:rPr>
              <a:t>Environmental Science &amp; Technology</a:t>
            </a:r>
            <a:r>
              <a:rPr lang="en" altLang="zh-CN" sz="1200" b="0" i="0" dirty="0">
                <a:solidFill>
                  <a:srgbClr val="222222"/>
                </a:solidFill>
                <a:effectLst/>
                <a:latin typeface="Arial" panose="020B0604020202020204" pitchFamily="34" charset="0"/>
              </a:rPr>
              <a:t>, </a:t>
            </a:r>
            <a:r>
              <a:rPr lang="en" altLang="zh-CN" sz="1200" b="0" i="1" dirty="0">
                <a:solidFill>
                  <a:srgbClr val="222222"/>
                </a:solidFill>
                <a:effectLst/>
                <a:latin typeface="Arial" panose="020B0604020202020204" pitchFamily="34" charset="0"/>
              </a:rPr>
              <a:t>56</a:t>
            </a:r>
            <a:r>
              <a:rPr lang="en" altLang="zh-CN" sz="1200" b="0" i="0" dirty="0">
                <a:solidFill>
                  <a:srgbClr val="222222"/>
                </a:solidFill>
                <a:effectLst/>
                <a:latin typeface="Arial" panose="020B0604020202020204" pitchFamily="34" charset="0"/>
              </a:rPr>
              <a:t>(17), 11952-11968.</a:t>
            </a:r>
            <a:endParaRPr kumimoji="1" lang="zh-CN" altLang="en-US" sz="1200" dirty="0"/>
          </a:p>
        </p:txBody>
      </p:sp>
      <p:cxnSp>
        <p:nvCxnSpPr>
          <p:cNvPr id="14" name="直线连接符 13">
            <a:extLst>
              <a:ext uri="{FF2B5EF4-FFF2-40B4-BE49-F238E27FC236}">
                <a16:creationId xmlns:a16="http://schemas.microsoft.com/office/drawing/2014/main" id="{5B09BB69-90DE-1A67-A503-E15321AC6D71}"/>
              </a:ext>
            </a:extLst>
          </p:cNvPr>
          <p:cNvCxnSpPr/>
          <p:nvPr/>
        </p:nvCxnSpPr>
        <p:spPr>
          <a:xfrm>
            <a:off x="198582" y="6438052"/>
            <a:ext cx="11725563"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226495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04B1A1C-FA50-FFF7-A9D3-513F0F9E4AFD}"/>
              </a:ext>
            </a:extLst>
          </p:cNvPr>
          <p:cNvSpPr txBox="1"/>
          <p:nvPr/>
        </p:nvSpPr>
        <p:spPr>
          <a:xfrm>
            <a:off x="-101600" y="203491"/>
            <a:ext cx="11684000" cy="400110"/>
          </a:xfrm>
          <a:prstGeom prst="rect">
            <a:avLst/>
          </a:prstGeom>
          <a:noFill/>
        </p:spPr>
        <p:txBody>
          <a:bodyPr wrap="square" rtlCol="0">
            <a:spAutoFit/>
          </a:bodyPr>
          <a:lstStyle/>
          <a:p>
            <a:r>
              <a:rPr kumimoji="1" lang="zh-CN" altLang="en-US" sz="2000" dirty="0">
                <a:highlight>
                  <a:srgbClr val="C0C0C0"/>
                </a:highlight>
              </a:rPr>
              <a:t>    </a:t>
            </a:r>
            <a:r>
              <a:rPr kumimoji="1" lang="en" altLang="zh-CN" sz="2000" dirty="0">
                <a:highlight>
                  <a:srgbClr val="C0C0C0"/>
                </a:highlight>
              </a:rPr>
              <a:t>Predicting the abundance of TYR genes in bacteria based on Metagenomics and Machine Learning     </a:t>
            </a:r>
            <a:r>
              <a:rPr kumimoji="1" lang="en" altLang="zh-CN" sz="2000" dirty="0">
                <a:solidFill>
                  <a:schemeClr val="bg2">
                    <a:lumMod val="90000"/>
                  </a:schemeClr>
                </a:solidFill>
                <a:highlight>
                  <a:srgbClr val="C0C0C0"/>
                </a:highlight>
              </a:rPr>
              <a:t>.</a:t>
            </a:r>
            <a:r>
              <a:rPr kumimoji="1" lang="en" altLang="zh-CN" sz="2000" dirty="0">
                <a:highlight>
                  <a:srgbClr val="C0C0C0"/>
                </a:highlight>
              </a:rPr>
              <a:t>          </a:t>
            </a:r>
            <a:endParaRPr kumimoji="1" lang="zh-CN" altLang="en-US" sz="2000" dirty="0">
              <a:highlight>
                <a:srgbClr val="C0C0C0"/>
              </a:highlight>
            </a:endParaRPr>
          </a:p>
        </p:txBody>
      </p:sp>
      <p:sp>
        <p:nvSpPr>
          <p:cNvPr id="7" name="文本框 6">
            <a:extLst>
              <a:ext uri="{FF2B5EF4-FFF2-40B4-BE49-F238E27FC236}">
                <a16:creationId xmlns:a16="http://schemas.microsoft.com/office/drawing/2014/main" id="{EAEB682F-AF1D-3FC0-DDE7-3C336B92F5F6}"/>
              </a:ext>
            </a:extLst>
          </p:cNvPr>
          <p:cNvSpPr txBox="1"/>
          <p:nvPr/>
        </p:nvSpPr>
        <p:spPr>
          <a:xfrm>
            <a:off x="461819" y="895988"/>
            <a:ext cx="7850908" cy="584775"/>
          </a:xfrm>
          <a:prstGeom prst="rect">
            <a:avLst/>
          </a:prstGeom>
          <a:noFill/>
        </p:spPr>
        <p:txBody>
          <a:bodyPr wrap="square">
            <a:spAutoFit/>
          </a:bodyPr>
          <a:lstStyle/>
          <a:p>
            <a:r>
              <a:rPr lang="en" altLang="zh-CN" sz="3200" b="0" i="0" u="none" strike="noStrike" dirty="0">
                <a:solidFill>
                  <a:srgbClr val="1B1E25"/>
                </a:solidFill>
                <a:effectLst/>
                <a:latin typeface="-apple-system"/>
              </a:rPr>
              <a:t>Aims</a:t>
            </a:r>
            <a:endParaRPr kumimoji="1" lang="en" altLang="zh-CN" sz="3200" dirty="0"/>
          </a:p>
        </p:txBody>
      </p:sp>
      <p:sp>
        <p:nvSpPr>
          <p:cNvPr id="8" name="文本框 7">
            <a:extLst>
              <a:ext uri="{FF2B5EF4-FFF2-40B4-BE49-F238E27FC236}">
                <a16:creationId xmlns:a16="http://schemas.microsoft.com/office/drawing/2014/main" id="{DD55F443-3CA2-E7EE-4F45-25B031FEDF83}"/>
              </a:ext>
            </a:extLst>
          </p:cNvPr>
          <p:cNvSpPr txBox="1"/>
          <p:nvPr/>
        </p:nvSpPr>
        <p:spPr>
          <a:xfrm>
            <a:off x="618836" y="1896399"/>
            <a:ext cx="10751128" cy="2585323"/>
          </a:xfrm>
          <a:prstGeom prst="rect">
            <a:avLst/>
          </a:prstGeom>
          <a:noFill/>
        </p:spPr>
        <p:txBody>
          <a:bodyPr wrap="square" rtlCol="0">
            <a:spAutoFit/>
          </a:bodyPr>
          <a:lstStyle/>
          <a:p>
            <a:pPr marL="285750" indent="-285750">
              <a:buFont typeface="Arial" panose="020B0604020202020204" pitchFamily="34" charset="0"/>
              <a:buChar char="•"/>
            </a:pPr>
            <a:r>
              <a:rPr kumimoji="1" lang="en" altLang="zh-CN" dirty="0"/>
              <a:t>TYR gene and bacterial species matrix obtained by analyzing multiple sets of public </a:t>
            </a:r>
            <a:r>
              <a:rPr kumimoji="1" lang="en" altLang="zh-CN" sz="1800" dirty="0"/>
              <a:t>Metagenomics</a:t>
            </a:r>
            <a:r>
              <a:rPr kumimoji="1" lang="en" altLang="zh-CN" dirty="0"/>
              <a:t> library data</a:t>
            </a:r>
            <a:r>
              <a:rPr kumimoji="1" lang="zh-CN" altLang="en-US" dirty="0"/>
              <a:t>（</a:t>
            </a:r>
            <a:r>
              <a:rPr kumimoji="1" lang="en-US" altLang="zh-CN" dirty="0"/>
              <a:t>NCBI</a:t>
            </a:r>
            <a:r>
              <a:rPr kumimoji="1" lang="zh-CN" altLang="en-US" dirty="0"/>
              <a:t>）</a:t>
            </a:r>
            <a:endParaRPr kumimoji="1" lang="en-US" altLang="zh-CN" dirty="0"/>
          </a:p>
          <a:p>
            <a:pPr marL="285750" indent="-285750">
              <a:buFont typeface="Arial" panose="020B0604020202020204" pitchFamily="34" charset="0"/>
              <a:buChar char="•"/>
            </a:pPr>
            <a:endParaRPr kumimoji="1" lang="en-US" altLang="zh-CN" dirty="0"/>
          </a:p>
          <a:p>
            <a:pPr marL="285750" indent="-285750">
              <a:buFont typeface="Arial" panose="020B0604020202020204" pitchFamily="34" charset="0"/>
              <a:buChar char="•"/>
            </a:pPr>
            <a:r>
              <a:rPr kumimoji="1" lang="en" altLang="zh-CN" dirty="0"/>
              <a:t>Comparison of genomic data with known sequenced TYR gene short sequences to obtain TYR gene abundance</a:t>
            </a:r>
          </a:p>
          <a:p>
            <a:pPr marL="285750" indent="-285750">
              <a:buFont typeface="Arial" panose="020B0604020202020204" pitchFamily="34" charset="0"/>
              <a:buChar char="•"/>
            </a:pPr>
            <a:endParaRPr kumimoji="1" lang="en" altLang="zh-CN" dirty="0"/>
          </a:p>
          <a:p>
            <a:pPr marL="285750" indent="-285750">
              <a:buFont typeface="Arial" panose="020B0604020202020204" pitchFamily="34" charset="0"/>
              <a:buChar char="•"/>
            </a:pPr>
            <a:r>
              <a:rPr kumimoji="1" lang="en" altLang="zh-CN" dirty="0"/>
              <a:t>Potential identification of bacterial hosts for TYR genes by machine learning methods</a:t>
            </a:r>
          </a:p>
          <a:p>
            <a:pPr marL="285750" indent="-285750">
              <a:buFont typeface="Arial" panose="020B0604020202020204" pitchFamily="34" charset="0"/>
              <a:buChar char="•"/>
            </a:pPr>
            <a:endParaRPr kumimoji="1" lang="en" altLang="zh-CN" dirty="0"/>
          </a:p>
          <a:p>
            <a:pPr marL="285750" indent="-285750">
              <a:buFont typeface="Arial" panose="020B0604020202020204" pitchFamily="34" charset="0"/>
              <a:buChar char="•"/>
            </a:pPr>
            <a:endParaRPr kumimoji="1" lang="en" altLang="zh-CN" dirty="0"/>
          </a:p>
        </p:txBody>
      </p:sp>
      <p:cxnSp>
        <p:nvCxnSpPr>
          <p:cNvPr id="14" name="直线连接符 13">
            <a:extLst>
              <a:ext uri="{FF2B5EF4-FFF2-40B4-BE49-F238E27FC236}">
                <a16:creationId xmlns:a16="http://schemas.microsoft.com/office/drawing/2014/main" id="{5B09BB69-90DE-1A67-A503-E15321AC6D71}"/>
              </a:ext>
            </a:extLst>
          </p:cNvPr>
          <p:cNvCxnSpPr/>
          <p:nvPr/>
        </p:nvCxnSpPr>
        <p:spPr>
          <a:xfrm>
            <a:off x="198582" y="6438052"/>
            <a:ext cx="11725563"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03040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04B1A1C-FA50-FFF7-A9D3-513F0F9E4AFD}"/>
              </a:ext>
            </a:extLst>
          </p:cNvPr>
          <p:cNvSpPr txBox="1"/>
          <p:nvPr/>
        </p:nvSpPr>
        <p:spPr>
          <a:xfrm>
            <a:off x="-101600" y="203491"/>
            <a:ext cx="11684000" cy="400110"/>
          </a:xfrm>
          <a:prstGeom prst="rect">
            <a:avLst/>
          </a:prstGeom>
          <a:noFill/>
        </p:spPr>
        <p:txBody>
          <a:bodyPr wrap="square" rtlCol="0">
            <a:spAutoFit/>
          </a:bodyPr>
          <a:lstStyle/>
          <a:p>
            <a:r>
              <a:rPr kumimoji="1" lang="zh-CN" altLang="en-US" sz="2000" dirty="0">
                <a:highlight>
                  <a:srgbClr val="C0C0C0"/>
                </a:highlight>
              </a:rPr>
              <a:t>    </a:t>
            </a:r>
            <a:r>
              <a:rPr kumimoji="1" lang="en" altLang="zh-CN" sz="2000" dirty="0">
                <a:highlight>
                  <a:srgbClr val="C0C0C0"/>
                </a:highlight>
              </a:rPr>
              <a:t>Predicting the abundance of TYR genes in bacteria based on Metagenomics and Machine Learning     </a:t>
            </a:r>
            <a:r>
              <a:rPr kumimoji="1" lang="en" altLang="zh-CN" sz="2000" dirty="0">
                <a:solidFill>
                  <a:schemeClr val="bg2">
                    <a:lumMod val="90000"/>
                  </a:schemeClr>
                </a:solidFill>
                <a:highlight>
                  <a:srgbClr val="C0C0C0"/>
                </a:highlight>
              </a:rPr>
              <a:t>.</a:t>
            </a:r>
            <a:r>
              <a:rPr kumimoji="1" lang="en" altLang="zh-CN" sz="2000" dirty="0">
                <a:highlight>
                  <a:srgbClr val="C0C0C0"/>
                </a:highlight>
              </a:rPr>
              <a:t>          </a:t>
            </a:r>
            <a:endParaRPr kumimoji="1" lang="zh-CN" altLang="en-US" sz="2000" dirty="0">
              <a:highlight>
                <a:srgbClr val="C0C0C0"/>
              </a:highlight>
            </a:endParaRPr>
          </a:p>
        </p:txBody>
      </p:sp>
      <p:sp>
        <p:nvSpPr>
          <p:cNvPr id="7" name="文本框 6">
            <a:extLst>
              <a:ext uri="{FF2B5EF4-FFF2-40B4-BE49-F238E27FC236}">
                <a16:creationId xmlns:a16="http://schemas.microsoft.com/office/drawing/2014/main" id="{EAEB682F-AF1D-3FC0-DDE7-3C336B92F5F6}"/>
              </a:ext>
            </a:extLst>
          </p:cNvPr>
          <p:cNvSpPr txBox="1"/>
          <p:nvPr/>
        </p:nvSpPr>
        <p:spPr>
          <a:xfrm>
            <a:off x="258619" y="957612"/>
            <a:ext cx="11111345" cy="584775"/>
          </a:xfrm>
          <a:prstGeom prst="rect">
            <a:avLst/>
          </a:prstGeom>
          <a:noFill/>
        </p:spPr>
        <p:txBody>
          <a:bodyPr wrap="square">
            <a:spAutoFit/>
          </a:bodyPr>
          <a:lstStyle/>
          <a:p>
            <a:r>
              <a:rPr kumimoji="1" lang="en" altLang="zh-CN" sz="3200" dirty="0"/>
              <a:t>TYR gene and bacterial species matrix</a:t>
            </a:r>
          </a:p>
        </p:txBody>
      </p:sp>
      <p:cxnSp>
        <p:nvCxnSpPr>
          <p:cNvPr id="14" name="直线连接符 13">
            <a:extLst>
              <a:ext uri="{FF2B5EF4-FFF2-40B4-BE49-F238E27FC236}">
                <a16:creationId xmlns:a16="http://schemas.microsoft.com/office/drawing/2014/main" id="{5B09BB69-90DE-1A67-A503-E15321AC6D71}"/>
              </a:ext>
            </a:extLst>
          </p:cNvPr>
          <p:cNvCxnSpPr/>
          <p:nvPr/>
        </p:nvCxnSpPr>
        <p:spPr>
          <a:xfrm>
            <a:off x="198582" y="6438052"/>
            <a:ext cx="11725563" cy="0"/>
          </a:xfrm>
          <a:prstGeom prst="line">
            <a:avLst/>
          </a:prstGeom>
        </p:spPr>
        <p:style>
          <a:lnRef idx="3">
            <a:schemeClr val="dk1"/>
          </a:lnRef>
          <a:fillRef idx="0">
            <a:schemeClr val="dk1"/>
          </a:fillRef>
          <a:effectRef idx="2">
            <a:schemeClr val="dk1"/>
          </a:effectRef>
          <a:fontRef idx="minor">
            <a:schemeClr val="tx1"/>
          </a:fontRef>
        </p:style>
      </p:cxnSp>
      <p:pic>
        <p:nvPicPr>
          <p:cNvPr id="5" name="图片 4" descr="表格&#10;&#10;描述已自动生成">
            <a:extLst>
              <a:ext uri="{FF2B5EF4-FFF2-40B4-BE49-F238E27FC236}">
                <a16:creationId xmlns:a16="http://schemas.microsoft.com/office/drawing/2014/main" id="{A7D51BC1-0033-0186-E64B-5A4D6DC4B010}"/>
              </a:ext>
            </a:extLst>
          </p:cNvPr>
          <p:cNvPicPr>
            <a:picLocks noChangeAspect="1"/>
          </p:cNvPicPr>
          <p:nvPr/>
        </p:nvPicPr>
        <p:blipFill>
          <a:blip r:embed="rId2"/>
          <a:stretch>
            <a:fillRect/>
          </a:stretch>
        </p:blipFill>
        <p:spPr>
          <a:xfrm>
            <a:off x="942109" y="1847717"/>
            <a:ext cx="2161309" cy="3869440"/>
          </a:xfrm>
          <a:prstGeom prst="rect">
            <a:avLst/>
          </a:prstGeom>
        </p:spPr>
      </p:pic>
      <p:pic>
        <p:nvPicPr>
          <p:cNvPr id="9" name="图片 8" descr="电脑屏幕的照片&#10;&#10;低可信度描述已自动生成">
            <a:extLst>
              <a:ext uri="{FF2B5EF4-FFF2-40B4-BE49-F238E27FC236}">
                <a16:creationId xmlns:a16="http://schemas.microsoft.com/office/drawing/2014/main" id="{4A915F6C-E68B-2958-47A9-77480FD66C7A}"/>
              </a:ext>
            </a:extLst>
          </p:cNvPr>
          <p:cNvPicPr>
            <a:picLocks noChangeAspect="1"/>
          </p:cNvPicPr>
          <p:nvPr/>
        </p:nvPicPr>
        <p:blipFill>
          <a:blip r:embed="rId3"/>
          <a:stretch>
            <a:fillRect/>
          </a:stretch>
        </p:blipFill>
        <p:spPr>
          <a:xfrm>
            <a:off x="6498075" y="2186826"/>
            <a:ext cx="4184650" cy="2713430"/>
          </a:xfrm>
          <a:prstGeom prst="rect">
            <a:avLst/>
          </a:prstGeom>
        </p:spPr>
      </p:pic>
      <p:sp>
        <p:nvSpPr>
          <p:cNvPr id="10" name="文本框 9">
            <a:extLst>
              <a:ext uri="{FF2B5EF4-FFF2-40B4-BE49-F238E27FC236}">
                <a16:creationId xmlns:a16="http://schemas.microsoft.com/office/drawing/2014/main" id="{E282D878-62EF-A177-E3FF-8914F7598EF2}"/>
              </a:ext>
            </a:extLst>
          </p:cNvPr>
          <p:cNvSpPr txBox="1"/>
          <p:nvPr/>
        </p:nvSpPr>
        <p:spPr>
          <a:xfrm>
            <a:off x="3220203" y="3043773"/>
            <a:ext cx="2506342" cy="1815882"/>
          </a:xfrm>
          <a:prstGeom prst="rect">
            <a:avLst/>
          </a:prstGeom>
          <a:noFill/>
        </p:spPr>
        <p:txBody>
          <a:bodyPr wrap="square" rtlCol="0">
            <a:spAutoFit/>
          </a:bodyPr>
          <a:lstStyle/>
          <a:p>
            <a:pPr marL="171450" indent="-171450">
              <a:buFont typeface="Arial" panose="020B0604020202020204" pitchFamily="34" charset="0"/>
              <a:buChar char="•"/>
            </a:pPr>
            <a:r>
              <a:rPr kumimoji="1" lang="en-US" altLang="zh-CN" sz="1400" b="1" dirty="0"/>
              <a:t>130</a:t>
            </a:r>
            <a:r>
              <a:rPr kumimoji="1" lang="zh-CN" altLang="en-US" sz="1400" b="1" dirty="0"/>
              <a:t> </a:t>
            </a:r>
            <a:r>
              <a:rPr kumimoji="1" lang="en-US" altLang="zh-CN" sz="1400" b="1" dirty="0"/>
              <a:t>datasets</a:t>
            </a:r>
          </a:p>
          <a:p>
            <a:endParaRPr kumimoji="1" lang="en-US" altLang="zh-CN" sz="1400" b="1" dirty="0"/>
          </a:p>
          <a:p>
            <a:pPr marL="171450" indent="-171450">
              <a:buFont typeface="Arial" panose="020B0604020202020204" pitchFamily="34" charset="0"/>
              <a:buChar char="•"/>
            </a:pPr>
            <a:r>
              <a:rPr kumimoji="1" lang="en-US" altLang="zh-CN" sz="1400" b="1" dirty="0"/>
              <a:t>4</a:t>
            </a:r>
            <a:r>
              <a:rPr kumimoji="1" lang="zh-CN" altLang="en-US" sz="1400" b="1" dirty="0"/>
              <a:t> </a:t>
            </a:r>
            <a:r>
              <a:rPr kumimoji="1" lang="en-US" altLang="zh-CN" sz="1400" b="1" dirty="0"/>
              <a:t>kinds</a:t>
            </a:r>
            <a:r>
              <a:rPr kumimoji="1" lang="zh-CN" altLang="en-US" sz="1400" b="1" dirty="0"/>
              <a:t> </a:t>
            </a:r>
            <a:r>
              <a:rPr kumimoji="1" lang="en-US" altLang="zh-CN" sz="1400" b="1" dirty="0"/>
              <a:t>of</a:t>
            </a:r>
            <a:r>
              <a:rPr kumimoji="1" lang="zh-CN" altLang="en-US" sz="1400" b="1" dirty="0"/>
              <a:t> </a:t>
            </a:r>
            <a:r>
              <a:rPr kumimoji="1" lang="en-US" altLang="zh-CN" sz="1400" b="1" dirty="0"/>
              <a:t>environment</a:t>
            </a:r>
          </a:p>
          <a:p>
            <a:pPr marL="171450" indent="-171450">
              <a:buFont typeface="Arial" panose="020B0604020202020204" pitchFamily="34" charset="0"/>
              <a:buChar char="•"/>
            </a:pPr>
            <a:endParaRPr kumimoji="1" lang="en-US" altLang="zh-CN" sz="1400" b="1" dirty="0"/>
          </a:p>
          <a:p>
            <a:pPr marL="628650" lvl="1" indent="-171450">
              <a:buFont typeface="Arial" panose="020B0604020202020204" pitchFamily="34" charset="0"/>
              <a:buChar char="•"/>
            </a:pPr>
            <a:r>
              <a:rPr kumimoji="1" lang="en" altLang="zh-CN" sz="1400" b="1" dirty="0"/>
              <a:t>Fecal</a:t>
            </a:r>
            <a:endParaRPr kumimoji="1" lang="en-US" altLang="zh-CN" sz="1400" b="1" dirty="0"/>
          </a:p>
          <a:p>
            <a:pPr marL="628650" lvl="1" indent="-171450">
              <a:buFont typeface="Arial" panose="020B0604020202020204" pitchFamily="34" charset="0"/>
              <a:buChar char="•"/>
            </a:pPr>
            <a:r>
              <a:rPr kumimoji="1" lang="en" altLang="zh-CN" sz="1400" b="1" dirty="0"/>
              <a:t>Sewage</a:t>
            </a:r>
            <a:endParaRPr kumimoji="1" lang="en-US" altLang="zh-CN" sz="1400" b="1" dirty="0"/>
          </a:p>
          <a:p>
            <a:pPr marL="628650" lvl="1" indent="-171450">
              <a:buFont typeface="Arial" panose="020B0604020202020204" pitchFamily="34" charset="0"/>
              <a:buChar char="•"/>
            </a:pPr>
            <a:r>
              <a:rPr kumimoji="1" lang="en" altLang="zh-CN" sz="1400" b="1" dirty="0"/>
              <a:t>Large River</a:t>
            </a:r>
            <a:endParaRPr kumimoji="1" lang="en-US" altLang="zh-CN" sz="1400" b="1" dirty="0"/>
          </a:p>
          <a:p>
            <a:pPr marL="628650" lvl="1" indent="-171450">
              <a:buFont typeface="Arial" panose="020B0604020202020204" pitchFamily="34" charset="0"/>
              <a:buChar char="•"/>
            </a:pPr>
            <a:r>
              <a:rPr kumimoji="1" lang="en" altLang="zh-CN" sz="1400" b="1" dirty="0"/>
              <a:t>Urban River</a:t>
            </a:r>
            <a:endParaRPr kumimoji="1" lang="zh-CN" altLang="en-US" sz="1400" b="1" dirty="0"/>
          </a:p>
        </p:txBody>
      </p:sp>
      <p:sp>
        <p:nvSpPr>
          <p:cNvPr id="11" name="文本框 10">
            <a:extLst>
              <a:ext uri="{FF2B5EF4-FFF2-40B4-BE49-F238E27FC236}">
                <a16:creationId xmlns:a16="http://schemas.microsoft.com/office/drawing/2014/main" id="{C0CD6128-D1EB-BABC-9E89-773E69D84CC1}"/>
              </a:ext>
            </a:extLst>
          </p:cNvPr>
          <p:cNvSpPr txBox="1"/>
          <p:nvPr/>
        </p:nvSpPr>
        <p:spPr>
          <a:xfrm>
            <a:off x="7835413" y="5129934"/>
            <a:ext cx="2506342" cy="738664"/>
          </a:xfrm>
          <a:prstGeom prst="rect">
            <a:avLst/>
          </a:prstGeom>
          <a:noFill/>
        </p:spPr>
        <p:txBody>
          <a:bodyPr wrap="square" rtlCol="0">
            <a:spAutoFit/>
          </a:bodyPr>
          <a:lstStyle/>
          <a:p>
            <a:pPr marL="171450" indent="-171450">
              <a:buFont typeface="Arial" panose="020B0604020202020204" pitchFamily="34" charset="0"/>
              <a:buChar char="•"/>
            </a:pPr>
            <a:r>
              <a:rPr kumimoji="1" lang="en-US" altLang="zh-CN" sz="1400" b="1" dirty="0"/>
              <a:t>Data</a:t>
            </a:r>
            <a:r>
              <a:rPr kumimoji="1" lang="zh-CN" altLang="en-US" sz="1400" b="1" dirty="0"/>
              <a:t> </a:t>
            </a:r>
            <a:r>
              <a:rPr kumimoji="1" lang="en-US" altLang="zh-CN" sz="1400" b="1" dirty="0"/>
              <a:t>size: 1TB</a:t>
            </a:r>
          </a:p>
          <a:p>
            <a:endParaRPr kumimoji="1" lang="en-US" altLang="zh-CN" sz="1400" b="1" dirty="0"/>
          </a:p>
          <a:p>
            <a:pPr marL="171450" indent="-171450">
              <a:buFont typeface="Arial" panose="020B0604020202020204" pitchFamily="34" charset="0"/>
              <a:buChar char="•"/>
            </a:pPr>
            <a:endParaRPr kumimoji="1" lang="zh-CN" altLang="en-US" sz="1400" b="1" dirty="0"/>
          </a:p>
        </p:txBody>
      </p:sp>
    </p:spTree>
    <p:extLst>
      <p:ext uri="{BB962C8B-B14F-4D97-AF65-F5344CB8AC3E}">
        <p14:creationId xmlns:p14="http://schemas.microsoft.com/office/powerpoint/2010/main" val="1819362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04B1A1C-FA50-FFF7-A9D3-513F0F9E4AFD}"/>
              </a:ext>
            </a:extLst>
          </p:cNvPr>
          <p:cNvSpPr txBox="1"/>
          <p:nvPr/>
        </p:nvSpPr>
        <p:spPr>
          <a:xfrm>
            <a:off x="-101600" y="203491"/>
            <a:ext cx="11684000" cy="400110"/>
          </a:xfrm>
          <a:prstGeom prst="rect">
            <a:avLst/>
          </a:prstGeom>
          <a:noFill/>
        </p:spPr>
        <p:txBody>
          <a:bodyPr wrap="square" rtlCol="0">
            <a:spAutoFit/>
          </a:bodyPr>
          <a:lstStyle/>
          <a:p>
            <a:r>
              <a:rPr kumimoji="1" lang="zh-CN" altLang="en-US" sz="2000" dirty="0">
                <a:highlight>
                  <a:srgbClr val="C0C0C0"/>
                </a:highlight>
              </a:rPr>
              <a:t>    </a:t>
            </a:r>
            <a:r>
              <a:rPr kumimoji="1" lang="en" altLang="zh-CN" sz="2000" dirty="0">
                <a:highlight>
                  <a:srgbClr val="C0C0C0"/>
                </a:highlight>
              </a:rPr>
              <a:t>Predicting the abundance of TYR genes in bacteria based on Metagenomics and Machine Learning     </a:t>
            </a:r>
            <a:r>
              <a:rPr kumimoji="1" lang="en" altLang="zh-CN" sz="2000" dirty="0">
                <a:solidFill>
                  <a:schemeClr val="bg2">
                    <a:lumMod val="90000"/>
                  </a:schemeClr>
                </a:solidFill>
                <a:highlight>
                  <a:srgbClr val="C0C0C0"/>
                </a:highlight>
              </a:rPr>
              <a:t>.</a:t>
            </a:r>
            <a:r>
              <a:rPr kumimoji="1" lang="en" altLang="zh-CN" sz="2000" dirty="0">
                <a:highlight>
                  <a:srgbClr val="C0C0C0"/>
                </a:highlight>
              </a:rPr>
              <a:t>          </a:t>
            </a:r>
            <a:endParaRPr kumimoji="1" lang="zh-CN" altLang="en-US" sz="2000" dirty="0">
              <a:highlight>
                <a:srgbClr val="C0C0C0"/>
              </a:highlight>
            </a:endParaRPr>
          </a:p>
        </p:txBody>
      </p:sp>
      <p:sp>
        <p:nvSpPr>
          <p:cNvPr id="7" name="文本框 6">
            <a:extLst>
              <a:ext uri="{FF2B5EF4-FFF2-40B4-BE49-F238E27FC236}">
                <a16:creationId xmlns:a16="http://schemas.microsoft.com/office/drawing/2014/main" id="{EAEB682F-AF1D-3FC0-DDE7-3C336B92F5F6}"/>
              </a:ext>
            </a:extLst>
          </p:cNvPr>
          <p:cNvSpPr txBox="1"/>
          <p:nvPr/>
        </p:nvSpPr>
        <p:spPr>
          <a:xfrm>
            <a:off x="258619" y="957612"/>
            <a:ext cx="11111345" cy="584775"/>
          </a:xfrm>
          <a:prstGeom prst="rect">
            <a:avLst/>
          </a:prstGeom>
          <a:noFill/>
        </p:spPr>
        <p:txBody>
          <a:bodyPr wrap="square">
            <a:spAutoFit/>
          </a:bodyPr>
          <a:lstStyle/>
          <a:p>
            <a:r>
              <a:rPr kumimoji="1" lang="en" altLang="zh-CN" sz="3200" dirty="0"/>
              <a:t>TYR gene and bacterial species matrix</a:t>
            </a:r>
          </a:p>
        </p:txBody>
      </p:sp>
      <p:cxnSp>
        <p:nvCxnSpPr>
          <p:cNvPr id="14" name="直线连接符 13">
            <a:extLst>
              <a:ext uri="{FF2B5EF4-FFF2-40B4-BE49-F238E27FC236}">
                <a16:creationId xmlns:a16="http://schemas.microsoft.com/office/drawing/2014/main" id="{5B09BB69-90DE-1A67-A503-E15321AC6D71}"/>
              </a:ext>
            </a:extLst>
          </p:cNvPr>
          <p:cNvCxnSpPr/>
          <p:nvPr/>
        </p:nvCxnSpPr>
        <p:spPr>
          <a:xfrm>
            <a:off x="198582" y="6438052"/>
            <a:ext cx="11725563" cy="0"/>
          </a:xfrm>
          <a:prstGeom prst="line">
            <a:avLst/>
          </a:prstGeom>
        </p:spPr>
        <p:style>
          <a:lnRef idx="3">
            <a:schemeClr val="dk1"/>
          </a:lnRef>
          <a:fillRef idx="0">
            <a:schemeClr val="dk1"/>
          </a:fillRef>
          <a:effectRef idx="2">
            <a:schemeClr val="dk1"/>
          </a:effectRef>
          <a:fontRef idx="minor">
            <a:schemeClr val="tx1"/>
          </a:fontRef>
        </p:style>
      </p:cxnSp>
      <p:pic>
        <p:nvPicPr>
          <p:cNvPr id="11" name="图片 10" descr="文本&#10;&#10;中度可信度描述已自动生成">
            <a:extLst>
              <a:ext uri="{FF2B5EF4-FFF2-40B4-BE49-F238E27FC236}">
                <a16:creationId xmlns:a16="http://schemas.microsoft.com/office/drawing/2014/main" id="{F4B03F58-4FF6-D5DA-902C-B2CEF2FADA7C}"/>
              </a:ext>
            </a:extLst>
          </p:cNvPr>
          <p:cNvPicPr>
            <a:picLocks noChangeAspect="1"/>
          </p:cNvPicPr>
          <p:nvPr/>
        </p:nvPicPr>
        <p:blipFill>
          <a:blip r:embed="rId2"/>
          <a:stretch>
            <a:fillRect/>
          </a:stretch>
        </p:blipFill>
        <p:spPr>
          <a:xfrm>
            <a:off x="1692563" y="1542387"/>
            <a:ext cx="8476674" cy="4660358"/>
          </a:xfrm>
          <a:prstGeom prst="rect">
            <a:avLst/>
          </a:prstGeom>
        </p:spPr>
      </p:pic>
    </p:spTree>
    <p:extLst>
      <p:ext uri="{BB962C8B-B14F-4D97-AF65-F5344CB8AC3E}">
        <p14:creationId xmlns:p14="http://schemas.microsoft.com/office/powerpoint/2010/main" val="2083803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04B1A1C-FA50-FFF7-A9D3-513F0F9E4AFD}"/>
              </a:ext>
            </a:extLst>
          </p:cNvPr>
          <p:cNvSpPr txBox="1"/>
          <p:nvPr/>
        </p:nvSpPr>
        <p:spPr>
          <a:xfrm>
            <a:off x="-101600" y="203491"/>
            <a:ext cx="11684000" cy="400110"/>
          </a:xfrm>
          <a:prstGeom prst="rect">
            <a:avLst/>
          </a:prstGeom>
          <a:noFill/>
        </p:spPr>
        <p:txBody>
          <a:bodyPr wrap="square" rtlCol="0">
            <a:spAutoFit/>
          </a:bodyPr>
          <a:lstStyle/>
          <a:p>
            <a:r>
              <a:rPr kumimoji="1" lang="zh-CN" altLang="en-US" sz="2000" dirty="0">
                <a:highlight>
                  <a:srgbClr val="C0C0C0"/>
                </a:highlight>
              </a:rPr>
              <a:t>    </a:t>
            </a:r>
            <a:r>
              <a:rPr kumimoji="1" lang="en" altLang="zh-CN" sz="2000" dirty="0">
                <a:highlight>
                  <a:srgbClr val="C0C0C0"/>
                </a:highlight>
              </a:rPr>
              <a:t>Predicting the abundance of TYR genes in bacteria based on Metagenomics and Machine Learning     </a:t>
            </a:r>
            <a:r>
              <a:rPr kumimoji="1" lang="en" altLang="zh-CN" sz="2000" dirty="0">
                <a:solidFill>
                  <a:schemeClr val="bg2">
                    <a:lumMod val="90000"/>
                  </a:schemeClr>
                </a:solidFill>
                <a:highlight>
                  <a:srgbClr val="C0C0C0"/>
                </a:highlight>
              </a:rPr>
              <a:t>.</a:t>
            </a:r>
            <a:r>
              <a:rPr kumimoji="1" lang="en" altLang="zh-CN" sz="2000" dirty="0">
                <a:highlight>
                  <a:srgbClr val="C0C0C0"/>
                </a:highlight>
              </a:rPr>
              <a:t>          </a:t>
            </a:r>
            <a:endParaRPr kumimoji="1" lang="zh-CN" altLang="en-US" sz="2000" dirty="0">
              <a:highlight>
                <a:srgbClr val="C0C0C0"/>
              </a:highlight>
            </a:endParaRPr>
          </a:p>
        </p:txBody>
      </p:sp>
      <p:sp>
        <p:nvSpPr>
          <p:cNvPr id="7" name="文本框 6">
            <a:extLst>
              <a:ext uri="{FF2B5EF4-FFF2-40B4-BE49-F238E27FC236}">
                <a16:creationId xmlns:a16="http://schemas.microsoft.com/office/drawing/2014/main" id="{EAEB682F-AF1D-3FC0-DDE7-3C336B92F5F6}"/>
              </a:ext>
            </a:extLst>
          </p:cNvPr>
          <p:cNvSpPr txBox="1"/>
          <p:nvPr/>
        </p:nvSpPr>
        <p:spPr>
          <a:xfrm>
            <a:off x="258619" y="957612"/>
            <a:ext cx="11111345" cy="584775"/>
          </a:xfrm>
          <a:prstGeom prst="rect">
            <a:avLst/>
          </a:prstGeom>
          <a:noFill/>
        </p:spPr>
        <p:txBody>
          <a:bodyPr wrap="square">
            <a:spAutoFit/>
          </a:bodyPr>
          <a:lstStyle/>
          <a:p>
            <a:r>
              <a:rPr kumimoji="1" lang="en" altLang="zh-CN" sz="3200" dirty="0"/>
              <a:t>TYR gene and bacterial species matrix</a:t>
            </a:r>
          </a:p>
        </p:txBody>
      </p:sp>
      <p:cxnSp>
        <p:nvCxnSpPr>
          <p:cNvPr id="14" name="直线连接符 13">
            <a:extLst>
              <a:ext uri="{FF2B5EF4-FFF2-40B4-BE49-F238E27FC236}">
                <a16:creationId xmlns:a16="http://schemas.microsoft.com/office/drawing/2014/main" id="{5B09BB69-90DE-1A67-A503-E15321AC6D71}"/>
              </a:ext>
            </a:extLst>
          </p:cNvPr>
          <p:cNvCxnSpPr/>
          <p:nvPr/>
        </p:nvCxnSpPr>
        <p:spPr>
          <a:xfrm>
            <a:off x="198582" y="6438052"/>
            <a:ext cx="11725563" cy="0"/>
          </a:xfrm>
          <a:prstGeom prst="line">
            <a:avLst/>
          </a:prstGeom>
        </p:spPr>
        <p:style>
          <a:lnRef idx="3">
            <a:schemeClr val="dk1"/>
          </a:lnRef>
          <a:fillRef idx="0">
            <a:schemeClr val="dk1"/>
          </a:fillRef>
          <a:effectRef idx="2">
            <a:schemeClr val="dk1"/>
          </a:effectRef>
          <a:fontRef idx="minor">
            <a:schemeClr val="tx1"/>
          </a:fontRef>
        </p:style>
      </p:cxnSp>
      <p:pic>
        <p:nvPicPr>
          <p:cNvPr id="5" name="图片 4" descr="手机屏幕的截图&#10;&#10;描述已自动生成">
            <a:extLst>
              <a:ext uri="{FF2B5EF4-FFF2-40B4-BE49-F238E27FC236}">
                <a16:creationId xmlns:a16="http://schemas.microsoft.com/office/drawing/2014/main" id="{1EA688B5-2592-2DA1-1919-09F1F024AFDF}"/>
              </a:ext>
            </a:extLst>
          </p:cNvPr>
          <p:cNvPicPr>
            <a:picLocks noChangeAspect="1"/>
          </p:cNvPicPr>
          <p:nvPr/>
        </p:nvPicPr>
        <p:blipFill>
          <a:blip r:embed="rId2"/>
          <a:stretch>
            <a:fillRect/>
          </a:stretch>
        </p:blipFill>
        <p:spPr>
          <a:xfrm>
            <a:off x="493568" y="2160222"/>
            <a:ext cx="2374900" cy="1574800"/>
          </a:xfrm>
          <a:prstGeom prst="rect">
            <a:avLst/>
          </a:prstGeom>
        </p:spPr>
      </p:pic>
      <p:pic>
        <p:nvPicPr>
          <p:cNvPr id="10" name="图片 9" descr="报纸上的文字&#10;&#10;描述已自动生成">
            <a:extLst>
              <a:ext uri="{FF2B5EF4-FFF2-40B4-BE49-F238E27FC236}">
                <a16:creationId xmlns:a16="http://schemas.microsoft.com/office/drawing/2014/main" id="{622225AA-7347-8C15-9530-AB9ACF6BCB6F}"/>
              </a:ext>
            </a:extLst>
          </p:cNvPr>
          <p:cNvPicPr>
            <a:picLocks noChangeAspect="1"/>
          </p:cNvPicPr>
          <p:nvPr/>
        </p:nvPicPr>
        <p:blipFill>
          <a:blip r:embed="rId3"/>
          <a:stretch>
            <a:fillRect/>
          </a:stretch>
        </p:blipFill>
        <p:spPr>
          <a:xfrm>
            <a:off x="3532840" y="2160222"/>
            <a:ext cx="7772400" cy="3063523"/>
          </a:xfrm>
          <a:prstGeom prst="rect">
            <a:avLst/>
          </a:prstGeom>
        </p:spPr>
      </p:pic>
    </p:spTree>
    <p:extLst>
      <p:ext uri="{BB962C8B-B14F-4D97-AF65-F5344CB8AC3E}">
        <p14:creationId xmlns:p14="http://schemas.microsoft.com/office/powerpoint/2010/main" val="3375470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04B1A1C-FA50-FFF7-A9D3-513F0F9E4AFD}"/>
              </a:ext>
            </a:extLst>
          </p:cNvPr>
          <p:cNvSpPr txBox="1"/>
          <p:nvPr/>
        </p:nvSpPr>
        <p:spPr>
          <a:xfrm>
            <a:off x="-101600" y="203491"/>
            <a:ext cx="11684000" cy="400110"/>
          </a:xfrm>
          <a:prstGeom prst="rect">
            <a:avLst/>
          </a:prstGeom>
          <a:noFill/>
        </p:spPr>
        <p:txBody>
          <a:bodyPr wrap="square" rtlCol="0">
            <a:spAutoFit/>
          </a:bodyPr>
          <a:lstStyle/>
          <a:p>
            <a:r>
              <a:rPr kumimoji="1" lang="zh-CN" altLang="en-US" sz="2000" dirty="0">
                <a:highlight>
                  <a:srgbClr val="C0C0C0"/>
                </a:highlight>
              </a:rPr>
              <a:t>    </a:t>
            </a:r>
            <a:r>
              <a:rPr kumimoji="1" lang="en" altLang="zh-CN" sz="2000" dirty="0">
                <a:highlight>
                  <a:srgbClr val="C0C0C0"/>
                </a:highlight>
              </a:rPr>
              <a:t>Predicting the abundance of TYR genes in bacteria based on Metagenomics and Machine Learning     </a:t>
            </a:r>
            <a:r>
              <a:rPr kumimoji="1" lang="en" altLang="zh-CN" sz="2000" dirty="0">
                <a:solidFill>
                  <a:schemeClr val="bg2">
                    <a:lumMod val="90000"/>
                  </a:schemeClr>
                </a:solidFill>
                <a:highlight>
                  <a:srgbClr val="C0C0C0"/>
                </a:highlight>
              </a:rPr>
              <a:t>.</a:t>
            </a:r>
            <a:r>
              <a:rPr kumimoji="1" lang="en" altLang="zh-CN" sz="2000" dirty="0">
                <a:highlight>
                  <a:srgbClr val="C0C0C0"/>
                </a:highlight>
              </a:rPr>
              <a:t>          </a:t>
            </a:r>
            <a:endParaRPr kumimoji="1" lang="zh-CN" altLang="en-US" sz="2000" dirty="0">
              <a:highlight>
                <a:srgbClr val="C0C0C0"/>
              </a:highlight>
            </a:endParaRPr>
          </a:p>
        </p:txBody>
      </p:sp>
      <p:sp>
        <p:nvSpPr>
          <p:cNvPr id="7" name="文本框 6">
            <a:extLst>
              <a:ext uri="{FF2B5EF4-FFF2-40B4-BE49-F238E27FC236}">
                <a16:creationId xmlns:a16="http://schemas.microsoft.com/office/drawing/2014/main" id="{EAEB682F-AF1D-3FC0-DDE7-3C336B92F5F6}"/>
              </a:ext>
            </a:extLst>
          </p:cNvPr>
          <p:cNvSpPr txBox="1"/>
          <p:nvPr/>
        </p:nvSpPr>
        <p:spPr>
          <a:xfrm>
            <a:off x="258619" y="957612"/>
            <a:ext cx="11111345" cy="584775"/>
          </a:xfrm>
          <a:prstGeom prst="rect">
            <a:avLst/>
          </a:prstGeom>
          <a:noFill/>
        </p:spPr>
        <p:txBody>
          <a:bodyPr wrap="square">
            <a:spAutoFit/>
          </a:bodyPr>
          <a:lstStyle/>
          <a:p>
            <a:r>
              <a:rPr kumimoji="1" lang="en" altLang="zh-CN" sz="3200" dirty="0"/>
              <a:t>To obtain TYR gene abundance</a:t>
            </a:r>
          </a:p>
        </p:txBody>
      </p:sp>
      <p:cxnSp>
        <p:nvCxnSpPr>
          <p:cNvPr id="14" name="直线连接符 13">
            <a:extLst>
              <a:ext uri="{FF2B5EF4-FFF2-40B4-BE49-F238E27FC236}">
                <a16:creationId xmlns:a16="http://schemas.microsoft.com/office/drawing/2014/main" id="{5B09BB69-90DE-1A67-A503-E15321AC6D71}"/>
              </a:ext>
            </a:extLst>
          </p:cNvPr>
          <p:cNvCxnSpPr/>
          <p:nvPr/>
        </p:nvCxnSpPr>
        <p:spPr>
          <a:xfrm>
            <a:off x="198582" y="6438052"/>
            <a:ext cx="11725563" cy="0"/>
          </a:xfrm>
          <a:prstGeom prst="line">
            <a:avLst/>
          </a:prstGeom>
        </p:spPr>
        <p:style>
          <a:lnRef idx="3">
            <a:schemeClr val="dk1"/>
          </a:lnRef>
          <a:fillRef idx="0">
            <a:schemeClr val="dk1"/>
          </a:fillRef>
          <a:effectRef idx="2">
            <a:schemeClr val="dk1"/>
          </a:effectRef>
          <a:fontRef idx="minor">
            <a:schemeClr val="tx1"/>
          </a:fontRef>
        </p:style>
      </p:cxnSp>
      <p:pic>
        <p:nvPicPr>
          <p:cNvPr id="2" name="图片 1" descr="图形用户界面, 文本, 应用程序, 电子邮件&#10;&#10;描述已自动生成">
            <a:extLst>
              <a:ext uri="{FF2B5EF4-FFF2-40B4-BE49-F238E27FC236}">
                <a16:creationId xmlns:a16="http://schemas.microsoft.com/office/drawing/2014/main" id="{67F43C0C-AB79-3C99-ECE5-BBA1B0CE9A0A}"/>
              </a:ext>
            </a:extLst>
          </p:cNvPr>
          <p:cNvPicPr>
            <a:picLocks noChangeAspect="1"/>
          </p:cNvPicPr>
          <p:nvPr/>
        </p:nvPicPr>
        <p:blipFill rotWithShape="1">
          <a:blip r:embed="rId2"/>
          <a:srcRect l="22237"/>
          <a:stretch/>
        </p:blipFill>
        <p:spPr>
          <a:xfrm>
            <a:off x="2959474" y="1590878"/>
            <a:ext cx="5709633" cy="4278253"/>
          </a:xfrm>
          <a:prstGeom prst="rect">
            <a:avLst/>
          </a:prstGeom>
        </p:spPr>
      </p:pic>
    </p:spTree>
    <p:extLst>
      <p:ext uri="{BB962C8B-B14F-4D97-AF65-F5344CB8AC3E}">
        <p14:creationId xmlns:p14="http://schemas.microsoft.com/office/powerpoint/2010/main" val="907659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04B1A1C-FA50-FFF7-A9D3-513F0F9E4AFD}"/>
              </a:ext>
            </a:extLst>
          </p:cNvPr>
          <p:cNvSpPr txBox="1"/>
          <p:nvPr/>
        </p:nvSpPr>
        <p:spPr>
          <a:xfrm>
            <a:off x="-101600" y="203491"/>
            <a:ext cx="11684000" cy="400110"/>
          </a:xfrm>
          <a:prstGeom prst="rect">
            <a:avLst/>
          </a:prstGeom>
          <a:noFill/>
        </p:spPr>
        <p:txBody>
          <a:bodyPr wrap="square" rtlCol="0">
            <a:spAutoFit/>
          </a:bodyPr>
          <a:lstStyle/>
          <a:p>
            <a:r>
              <a:rPr kumimoji="1" lang="zh-CN" altLang="en-US" sz="2000" dirty="0">
                <a:highlight>
                  <a:srgbClr val="C0C0C0"/>
                </a:highlight>
              </a:rPr>
              <a:t>    </a:t>
            </a:r>
            <a:r>
              <a:rPr kumimoji="1" lang="en" altLang="zh-CN" sz="2000" dirty="0">
                <a:highlight>
                  <a:srgbClr val="C0C0C0"/>
                </a:highlight>
              </a:rPr>
              <a:t>Predicting the abundance of TYR genes in bacteria based on Metagenomics and Machine Learning     </a:t>
            </a:r>
            <a:r>
              <a:rPr kumimoji="1" lang="en" altLang="zh-CN" sz="2000" dirty="0">
                <a:solidFill>
                  <a:schemeClr val="bg2">
                    <a:lumMod val="90000"/>
                  </a:schemeClr>
                </a:solidFill>
                <a:highlight>
                  <a:srgbClr val="C0C0C0"/>
                </a:highlight>
              </a:rPr>
              <a:t>.</a:t>
            </a:r>
            <a:r>
              <a:rPr kumimoji="1" lang="en" altLang="zh-CN" sz="2000" dirty="0">
                <a:highlight>
                  <a:srgbClr val="C0C0C0"/>
                </a:highlight>
              </a:rPr>
              <a:t>          </a:t>
            </a:r>
            <a:endParaRPr kumimoji="1" lang="zh-CN" altLang="en-US" sz="2000" dirty="0">
              <a:highlight>
                <a:srgbClr val="C0C0C0"/>
              </a:highlight>
            </a:endParaRPr>
          </a:p>
        </p:txBody>
      </p:sp>
      <p:sp>
        <p:nvSpPr>
          <p:cNvPr id="7" name="文本框 6">
            <a:extLst>
              <a:ext uri="{FF2B5EF4-FFF2-40B4-BE49-F238E27FC236}">
                <a16:creationId xmlns:a16="http://schemas.microsoft.com/office/drawing/2014/main" id="{EAEB682F-AF1D-3FC0-DDE7-3C336B92F5F6}"/>
              </a:ext>
            </a:extLst>
          </p:cNvPr>
          <p:cNvSpPr txBox="1"/>
          <p:nvPr/>
        </p:nvSpPr>
        <p:spPr>
          <a:xfrm>
            <a:off x="258619" y="957612"/>
            <a:ext cx="11111345" cy="584775"/>
          </a:xfrm>
          <a:prstGeom prst="rect">
            <a:avLst/>
          </a:prstGeom>
          <a:noFill/>
        </p:spPr>
        <p:txBody>
          <a:bodyPr wrap="square">
            <a:spAutoFit/>
          </a:bodyPr>
          <a:lstStyle/>
          <a:p>
            <a:r>
              <a:rPr kumimoji="1" lang="en" altLang="zh-CN" sz="3200" dirty="0"/>
              <a:t>To obtain TYR gene abundance</a:t>
            </a:r>
          </a:p>
        </p:txBody>
      </p:sp>
      <p:cxnSp>
        <p:nvCxnSpPr>
          <p:cNvPr id="14" name="直线连接符 13">
            <a:extLst>
              <a:ext uri="{FF2B5EF4-FFF2-40B4-BE49-F238E27FC236}">
                <a16:creationId xmlns:a16="http://schemas.microsoft.com/office/drawing/2014/main" id="{5B09BB69-90DE-1A67-A503-E15321AC6D71}"/>
              </a:ext>
            </a:extLst>
          </p:cNvPr>
          <p:cNvCxnSpPr/>
          <p:nvPr/>
        </p:nvCxnSpPr>
        <p:spPr>
          <a:xfrm>
            <a:off x="198582" y="6438052"/>
            <a:ext cx="11725563" cy="0"/>
          </a:xfrm>
          <a:prstGeom prst="line">
            <a:avLst/>
          </a:prstGeom>
        </p:spPr>
        <p:style>
          <a:lnRef idx="3">
            <a:schemeClr val="dk1"/>
          </a:lnRef>
          <a:fillRef idx="0">
            <a:schemeClr val="dk1"/>
          </a:fillRef>
          <a:effectRef idx="2">
            <a:schemeClr val="dk1"/>
          </a:effectRef>
          <a:fontRef idx="minor">
            <a:schemeClr val="tx1"/>
          </a:fontRef>
        </p:style>
      </p:cxnSp>
      <p:pic>
        <p:nvPicPr>
          <p:cNvPr id="5" name="图片 4" descr="图形用户界面, 文本&#10;&#10;描述已自动生成">
            <a:extLst>
              <a:ext uri="{FF2B5EF4-FFF2-40B4-BE49-F238E27FC236}">
                <a16:creationId xmlns:a16="http://schemas.microsoft.com/office/drawing/2014/main" id="{A9AC0D82-9416-D0B0-253D-C715D662F5C5}"/>
              </a:ext>
            </a:extLst>
          </p:cNvPr>
          <p:cNvPicPr>
            <a:picLocks noChangeAspect="1"/>
          </p:cNvPicPr>
          <p:nvPr/>
        </p:nvPicPr>
        <p:blipFill>
          <a:blip r:embed="rId2"/>
          <a:stretch>
            <a:fillRect/>
          </a:stretch>
        </p:blipFill>
        <p:spPr>
          <a:xfrm>
            <a:off x="554182" y="2281386"/>
            <a:ext cx="5799543" cy="3005217"/>
          </a:xfrm>
          <a:prstGeom prst="rect">
            <a:avLst/>
          </a:prstGeom>
        </p:spPr>
      </p:pic>
      <p:pic>
        <p:nvPicPr>
          <p:cNvPr id="6" name="图片 5" descr="电脑屏幕的照片&#10;&#10;描述已自动生成">
            <a:extLst>
              <a:ext uri="{FF2B5EF4-FFF2-40B4-BE49-F238E27FC236}">
                <a16:creationId xmlns:a16="http://schemas.microsoft.com/office/drawing/2014/main" id="{26A13994-1356-74AC-4D8D-4476C300AE1D}"/>
              </a:ext>
            </a:extLst>
          </p:cNvPr>
          <p:cNvPicPr>
            <a:picLocks noChangeAspect="1"/>
          </p:cNvPicPr>
          <p:nvPr/>
        </p:nvPicPr>
        <p:blipFill>
          <a:blip r:embed="rId3"/>
          <a:stretch>
            <a:fillRect/>
          </a:stretch>
        </p:blipFill>
        <p:spPr>
          <a:xfrm>
            <a:off x="6490010" y="2413721"/>
            <a:ext cx="5147808" cy="2550071"/>
          </a:xfrm>
          <a:prstGeom prst="rect">
            <a:avLst/>
          </a:prstGeom>
        </p:spPr>
      </p:pic>
    </p:spTree>
    <p:extLst>
      <p:ext uri="{BB962C8B-B14F-4D97-AF65-F5344CB8AC3E}">
        <p14:creationId xmlns:p14="http://schemas.microsoft.com/office/powerpoint/2010/main" val="96442879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5250</TotalTime>
  <Words>1053</Words>
  <Application>Microsoft Macintosh PowerPoint</Application>
  <PresentationFormat>宽屏</PresentationFormat>
  <Paragraphs>110</Paragraphs>
  <Slides>15</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15</vt:i4>
      </vt:variant>
    </vt:vector>
  </HeadingPairs>
  <TitlesOfParts>
    <vt:vector size="20" baseType="lpstr">
      <vt:lpstr>-apple-system</vt:lpstr>
      <vt:lpstr>等线</vt:lpstr>
      <vt:lpstr>等线 Light</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wfmu</dc:creator>
  <cp:lastModifiedBy>wfmu</cp:lastModifiedBy>
  <cp:revision>8</cp:revision>
  <dcterms:created xsi:type="dcterms:W3CDTF">2023-06-13T13:53:50Z</dcterms:created>
  <dcterms:modified xsi:type="dcterms:W3CDTF">2023-08-18T11:23:45Z</dcterms:modified>
</cp:coreProperties>
</file>